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53"/>
  </p:notesMasterIdLst>
  <p:handoutMasterIdLst>
    <p:handoutMasterId r:id="rId54"/>
  </p:handoutMasterIdLst>
  <p:sldIdLst>
    <p:sldId id="537" r:id="rId2"/>
    <p:sldId id="463" r:id="rId3"/>
    <p:sldId id="333" r:id="rId4"/>
    <p:sldId id="330" r:id="rId5"/>
    <p:sldId id="520" r:id="rId6"/>
    <p:sldId id="421" r:id="rId7"/>
    <p:sldId id="419" r:id="rId8"/>
    <p:sldId id="445" r:id="rId9"/>
    <p:sldId id="485" r:id="rId10"/>
    <p:sldId id="332" r:id="rId11"/>
    <p:sldId id="489" r:id="rId12"/>
    <p:sldId id="534" r:id="rId13"/>
    <p:sldId id="466" r:id="rId14"/>
    <p:sldId id="519" r:id="rId15"/>
    <p:sldId id="533" r:id="rId16"/>
    <p:sldId id="385" r:id="rId17"/>
    <p:sldId id="467" r:id="rId18"/>
    <p:sldId id="488" r:id="rId19"/>
    <p:sldId id="474" r:id="rId20"/>
    <p:sldId id="480" r:id="rId21"/>
    <p:sldId id="496" r:id="rId22"/>
    <p:sldId id="539" r:id="rId23"/>
    <p:sldId id="490" r:id="rId24"/>
    <p:sldId id="436" r:id="rId25"/>
    <p:sldId id="476" r:id="rId26"/>
    <p:sldId id="540" r:id="rId27"/>
    <p:sldId id="481" r:id="rId28"/>
    <p:sldId id="376" r:id="rId29"/>
    <p:sldId id="492" r:id="rId30"/>
    <p:sldId id="535" r:id="rId31"/>
    <p:sldId id="483" r:id="rId32"/>
    <p:sldId id="482" r:id="rId33"/>
    <p:sldId id="536" r:id="rId34"/>
    <p:sldId id="484" r:id="rId35"/>
    <p:sldId id="521" r:id="rId36"/>
    <p:sldId id="528" r:id="rId37"/>
    <p:sldId id="456" r:id="rId38"/>
    <p:sldId id="502" r:id="rId39"/>
    <p:sldId id="357" r:id="rId40"/>
    <p:sldId id="491" r:id="rId41"/>
    <p:sldId id="451" r:id="rId42"/>
    <p:sldId id="532" r:id="rId43"/>
    <p:sldId id="390" r:id="rId44"/>
    <p:sldId id="364" r:id="rId45"/>
    <p:sldId id="504" r:id="rId46"/>
    <p:sldId id="508" r:id="rId47"/>
    <p:sldId id="541" r:id="rId48"/>
    <p:sldId id="543" r:id="rId49"/>
    <p:sldId id="431" r:id="rId50"/>
    <p:sldId id="286" r:id="rId51"/>
    <p:sldId id="306" r:id="rId52"/>
  </p:sldIdLst>
  <p:sldSz cx="12192000" cy="6858000"/>
  <p:notesSz cx="9942513" cy="68087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50"/>
    <a:srgbClr val="88C3D6"/>
    <a:srgbClr val="AED69F"/>
    <a:srgbClr val="D69BD5"/>
    <a:srgbClr val="78ACBC"/>
    <a:srgbClr val="8CC6DA"/>
    <a:srgbClr val="EE853E"/>
    <a:srgbClr val="8DC8DA"/>
    <a:srgbClr val="1CC2C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51" autoAdjust="0"/>
    <p:restoredTop sz="95122" autoAdjust="0"/>
  </p:normalViewPr>
  <p:slideViewPr>
    <p:cSldViewPr snapToGrid="0">
      <p:cViewPr varScale="1">
        <p:scale>
          <a:sx n="63" d="100"/>
          <a:sy n="63" d="100"/>
        </p:scale>
        <p:origin x="580" y="44"/>
      </p:cViewPr>
      <p:guideLst>
        <p:guide orient="horz" pos="2160"/>
        <p:guide pos="3840"/>
      </p:guideLst>
    </p:cSldViewPr>
  </p:slideViewPr>
  <p:outlineViewPr>
    <p:cViewPr>
      <p:scale>
        <a:sx n="33" d="100"/>
        <a:sy n="33" d="100"/>
      </p:scale>
      <p:origin x="0" y="-784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109" d="100"/>
          <a:sy n="109" d="100"/>
        </p:scale>
        <p:origin x="67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S PMincho" charset="-128"/>
                <a:ea typeface="MS PMincho" charset="-128"/>
                <a:cs typeface="MS PMincho" charset="-128"/>
              </a:defRPr>
            </a:pPr>
            <a:r>
              <a:rPr lang="ja-JP" sz="1800" dirty="0">
                <a:solidFill>
                  <a:schemeClr val="tx1"/>
                </a:solidFill>
                <a:latin typeface="MS PMincho" charset="-128"/>
                <a:ea typeface="MS PMincho" charset="-128"/>
                <a:cs typeface="MS PMincho" charset="-128"/>
              </a:rPr>
              <a:t>一人当たりのコーポレートアプリの所有数</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S PMincho" charset="-128"/>
              <a:ea typeface="MS PMincho" charset="-128"/>
              <a:cs typeface="MS PMincho" charset="-128"/>
            </a:defRPr>
          </a:pPr>
          <a:endParaRPr lang="ja-JP"/>
        </a:p>
      </c:txPr>
    </c:title>
    <c:autoTitleDeleted val="0"/>
    <c:plotArea>
      <c:layout>
        <c:manualLayout>
          <c:layoutTarget val="inner"/>
          <c:xMode val="edge"/>
          <c:yMode val="edge"/>
          <c:x val="0.232955711421791"/>
          <c:y val="0.10255395102203101"/>
          <c:w val="0.73463431663086498"/>
          <c:h val="0.82080040667950904"/>
        </c:manualLayout>
      </c:layout>
      <c:barChart>
        <c:barDir val="bar"/>
        <c:grouping val="clustered"/>
        <c:varyColors val="0"/>
        <c:ser>
          <c:idx val="0"/>
          <c:order val="0"/>
          <c:spPr>
            <a:solidFill>
              <a:schemeClr val="bg1">
                <a:alpha val="85000"/>
              </a:schemeClr>
            </a:solidFill>
            <a:ln w="9525" cap="flat" cmpd="sng" algn="ctr">
              <a:solidFill>
                <a:schemeClr val="lt1">
                  <a:alpha val="50000"/>
                </a:schemeClr>
              </a:solidFill>
              <a:round/>
            </a:ln>
            <a:effectLst/>
          </c:spPr>
          <c:invertIfNegative val="0"/>
          <c:dLbls>
            <c:dLbl>
              <c:idx val="3"/>
              <c:layout>
                <c:manualLayout>
                  <c:x val="7.3909251352781799E-2"/>
                  <c:y val="5.248495603455079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6AC-45F0-BB2D-72F9D61C48EB}"/>
                </c:ext>
              </c:extLst>
            </c:dLbl>
            <c:dLbl>
              <c:idx val="4"/>
              <c:layout>
                <c:manualLayout>
                  <c:x val="4.0462523185944198E-2"/>
                  <c:y val="2.2306106314684101E-2"/>
                </c:manualLayout>
              </c:layout>
              <c:numFmt formatCode="General" sourceLinked="0"/>
              <c:spPr>
                <a:noFill/>
                <a:ln>
                  <a:noFill/>
                </a:ln>
                <a:effectLst/>
              </c:spPr>
              <c:txPr>
                <a:bodyPr rot="0" spcFirstLastPara="1" vertOverflow="ellipsis" vert="horz" wrap="square" lIns="38100" tIns="19050" rIns="38100" bIns="19050" anchor="ctr" anchorCtr="1">
                  <a:noAutofit/>
                </a:bodyPr>
                <a:lstStyle/>
                <a:p>
                  <a:pPr>
                    <a:defRPr sz="2400" b="1" i="0" u="none" strike="noStrike" kern="1200" baseline="0">
                      <a:solidFill>
                        <a:schemeClr val="tx1"/>
                      </a:solidFill>
                      <a:latin typeface="Calisto MT" charset="0"/>
                      <a:ea typeface="Calisto MT" charset="0"/>
                      <a:cs typeface="Calisto MT" charset="0"/>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manualLayout>
                      <c:w val="0.12688651438531001"/>
                      <c:h val="9.6073712021245206E-2"/>
                    </c:manualLayout>
                  </c15:layout>
                </c:ext>
                <c:ext xmlns:c16="http://schemas.microsoft.com/office/drawing/2014/chart" uri="{C3380CC4-5D6E-409C-BE32-E72D297353CC}">
                  <c16:uniqueId val="{00000001-76AC-45F0-BB2D-72F9D61C48EB}"/>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Calisto MT" charset="0"/>
                    <a:ea typeface="Calisto MT" charset="0"/>
                    <a:cs typeface="Calisto MT" charset="0"/>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Sheet1!$F$2:$J$2</c:f>
              <c:strCache>
                <c:ptCount val="5"/>
                <c:pt idx="0">
                  <c:v>0個</c:v>
                </c:pt>
                <c:pt idx="1">
                  <c:v>1～5個</c:v>
                </c:pt>
                <c:pt idx="2">
                  <c:v>6～10個</c:v>
                </c:pt>
                <c:pt idx="3">
                  <c:v>11～15個</c:v>
                </c:pt>
                <c:pt idx="4">
                  <c:v>16～20個</c:v>
                </c:pt>
              </c:strCache>
            </c:strRef>
          </c:cat>
          <c:val>
            <c:numRef>
              <c:f>Sheet1!$F$3:$J$3</c:f>
              <c:numCache>
                <c:formatCode>General</c:formatCode>
                <c:ptCount val="5"/>
                <c:pt idx="0">
                  <c:v>23</c:v>
                </c:pt>
                <c:pt idx="1">
                  <c:v>68</c:v>
                </c:pt>
                <c:pt idx="2">
                  <c:v>26</c:v>
                </c:pt>
                <c:pt idx="3">
                  <c:v>5</c:v>
                </c:pt>
                <c:pt idx="4">
                  <c:v>4</c:v>
                </c:pt>
              </c:numCache>
            </c:numRef>
          </c:val>
          <c:extLst>
            <c:ext xmlns:c16="http://schemas.microsoft.com/office/drawing/2014/chart" uri="{C3380CC4-5D6E-409C-BE32-E72D297353CC}">
              <c16:uniqueId val="{00000000-58D6-4F07-8A23-DFC4675331DC}"/>
            </c:ext>
          </c:extLst>
        </c:ser>
        <c:dLbls>
          <c:dLblPos val="inEnd"/>
          <c:showLegendKey val="0"/>
          <c:showVal val="1"/>
          <c:showCatName val="0"/>
          <c:showSerName val="0"/>
          <c:showPercent val="0"/>
          <c:showBubbleSize val="0"/>
        </c:dLbls>
        <c:gapWidth val="65"/>
        <c:axId val="-1445153488"/>
        <c:axId val="-1408094416"/>
      </c:barChart>
      <c:catAx>
        <c:axId val="-1445153488"/>
        <c:scaling>
          <c:orientation val="minMax"/>
        </c:scaling>
        <c:delete val="0"/>
        <c:axPos val="l"/>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S PMincho" charset="-128"/>
                <a:ea typeface="MS PMincho" charset="-128"/>
                <a:cs typeface="MS PMincho" charset="-128"/>
              </a:defRPr>
            </a:pPr>
            <a:endParaRPr lang="ja-JP"/>
          </a:p>
        </c:txPr>
        <c:crossAx val="-1408094416"/>
        <c:crosses val="autoZero"/>
        <c:auto val="1"/>
        <c:lblAlgn val="ctr"/>
        <c:lblOffset val="100"/>
        <c:noMultiLvlLbl val="0"/>
      </c:catAx>
      <c:valAx>
        <c:axId val="-140809441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ja-JP"/>
          </a:p>
        </c:txPr>
        <c:crossAx val="-1445153488"/>
        <c:crosses val="autoZero"/>
        <c:crossBetween val="between"/>
      </c:valAx>
      <c:spPr>
        <a:noFill/>
        <a:ln>
          <a:noFill/>
        </a:ln>
        <a:effectLst/>
      </c:spPr>
    </c:plotArea>
    <c:plotVisOnly val="1"/>
    <c:dispBlanksAs val="gap"/>
    <c:showDLblsOverMax val="0"/>
  </c:chart>
  <c:spPr>
    <a:solidFill>
      <a:srgbClr val="88C3D6"/>
    </a:solidFill>
    <a:ln w="9525" cap="flat" cmpd="sng" algn="ctr">
      <a:noFill/>
      <a:round/>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938597609949302"/>
          <c:y val="0.15702411299307001"/>
          <c:w val="0.41380529871122201"/>
          <c:h val="0.71008931437527101"/>
        </c:manualLayout>
      </c:layout>
      <c:pieChart>
        <c:varyColors val="1"/>
        <c:ser>
          <c:idx val="0"/>
          <c:order val="0"/>
          <c:dPt>
            <c:idx val="0"/>
            <c:bubble3D val="0"/>
            <c:explosion val="25"/>
            <c:spPr>
              <a:solidFill>
                <a:schemeClr val="accent1"/>
              </a:solidFill>
              <a:ln w="19050">
                <a:solidFill>
                  <a:schemeClr val="lt1"/>
                </a:solidFill>
              </a:ln>
              <a:effectLst/>
            </c:spPr>
            <c:extLst>
              <c:ext xmlns:c16="http://schemas.microsoft.com/office/drawing/2014/chart" uri="{C3380CC4-5D6E-409C-BE32-E72D297353CC}">
                <c16:uniqueId val="{00000001-40A5-426D-8C90-315323C93F2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0A5-426D-8C90-315323C93F2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0A5-426D-8C90-315323C93F2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0A5-426D-8C90-315323C93F2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0A5-426D-8C90-315323C93F25}"/>
              </c:ext>
            </c:extLst>
          </c:dPt>
          <c:dLbls>
            <c:dLbl>
              <c:idx val="0"/>
              <c:layout>
                <c:manualLayout>
                  <c:x val="-0.57304110041860101"/>
                  <c:y val="-0.11395457512539101"/>
                </c:manualLayout>
              </c:layout>
              <c:spPr>
                <a:xfrm>
                  <a:off x="531676" y="2380360"/>
                  <a:ext cx="1144985" cy="1002246"/>
                </a:xfrm>
                <a:solidFill>
                  <a:sysClr val="window" lastClr="FFFFFF"/>
                </a:solidFill>
                <a:ln w="28575" cap="flat" cmpd="sng" algn="ctr">
                  <a:solidFill>
                    <a:prstClr val="black"/>
                  </a:solidFill>
                  <a:prstDash val="solid"/>
                  <a:round/>
                  <a:headEnd type="none" w="med" len="med"/>
                  <a:tailEnd type="none" w="med" len="med"/>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HGPMinchoE" charset="-128"/>
                      <a:ea typeface="HGPMinchoE" charset="-128"/>
                      <a:cs typeface="HGPMinchoE" charset="-128"/>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154822"/>
                        <a:gd name="adj2" fmla="val -497"/>
                      </a:avLst>
                    </a:prstGeom>
                    <a:noFill/>
                    <a:ln>
                      <a:noFill/>
                    </a:ln>
                  </c15:spPr>
                  <c15:layout>
                    <c:manualLayout>
                      <c:w val="0.17329850351664899"/>
                      <c:h val="0.26253009885886103"/>
                    </c:manualLayout>
                  </c15:layout>
                </c:ext>
                <c:ext xmlns:c16="http://schemas.microsoft.com/office/drawing/2014/chart" uri="{C3380CC4-5D6E-409C-BE32-E72D297353CC}">
                  <c16:uniqueId val="{00000001-40A5-426D-8C90-315323C93F25}"/>
                </c:ext>
              </c:extLst>
            </c:dLbl>
            <c:dLbl>
              <c:idx val="1"/>
              <c:layout>
                <c:manualLayout>
                  <c:x val="-6.3712149499327506E-2"/>
                  <c:y val="0.16412321316497799"/>
                </c:manualLayout>
              </c:layout>
              <c:spPr>
                <a:xfrm>
                  <a:off x="1083081" y="1085229"/>
                  <a:ext cx="722776" cy="681638"/>
                </a:xfrm>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MS PMincho" charset="-128"/>
                      <a:ea typeface="MS PMincho" charset="-128"/>
                      <a:cs typeface="MS PMincho" charset="-128"/>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160339"/>
                        <a:gd name="adj2" fmla="val -7240"/>
                      </a:avLst>
                    </a:prstGeom>
                    <a:noFill/>
                    <a:ln>
                      <a:noFill/>
                    </a:ln>
                  </c15:spPr>
                  <c15:layout>
                    <c:manualLayout>
                      <c:w val="0.109395321419772"/>
                      <c:h val="0.17854942195234999"/>
                    </c:manualLayout>
                  </c15:layout>
                </c:ext>
                <c:ext xmlns:c16="http://schemas.microsoft.com/office/drawing/2014/chart" uri="{C3380CC4-5D6E-409C-BE32-E72D297353CC}">
                  <c16:uniqueId val="{00000003-40A5-426D-8C90-315323C93F25}"/>
                </c:ext>
              </c:extLst>
            </c:dLbl>
            <c:dLbl>
              <c:idx val="2"/>
              <c:layout>
                <c:manualLayout>
                  <c:x val="0.41987816582168103"/>
                  <c:y val="9.4864529013181903E-2"/>
                </c:manualLayout>
              </c:layout>
              <c:spPr>
                <a:xfrm>
                  <a:off x="4652469" y="553058"/>
                  <a:ext cx="779736" cy="524947"/>
                </a:xfrm>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MS PMincho" charset="-128"/>
                      <a:ea typeface="MS PMincho" charset="-128"/>
                      <a:cs typeface="MS PMincho" charset="-128"/>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293198"/>
                        <a:gd name="adj2" fmla="val 18828"/>
                      </a:avLst>
                    </a:prstGeom>
                    <a:noFill/>
                    <a:ln>
                      <a:noFill/>
                    </a:ln>
                  </c15:spPr>
                  <c15:layout>
                    <c:manualLayout>
                      <c:w val="0.118016496505331"/>
                      <c:h val="0.13750560848301799"/>
                    </c:manualLayout>
                  </c15:layout>
                </c:ext>
                <c:ext xmlns:c16="http://schemas.microsoft.com/office/drawing/2014/chart" uri="{C3380CC4-5D6E-409C-BE32-E72D297353CC}">
                  <c16:uniqueId val="{00000005-40A5-426D-8C90-315323C93F25}"/>
                </c:ext>
              </c:extLst>
            </c:dLbl>
            <c:dLbl>
              <c:idx val="3"/>
              <c:layout>
                <c:manualLayout>
                  <c:x val="0.38105684066309498"/>
                  <c:y val="0.36887318461333701"/>
                </c:manualLayout>
              </c:layout>
              <c:spPr>
                <a:xfrm>
                  <a:off x="4749329" y="1408226"/>
                  <a:ext cx="890619" cy="632291"/>
                </a:xfrm>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MS PMincho" charset="-128"/>
                      <a:ea typeface="MS PMincho" charset="-128"/>
                      <a:cs typeface="MS PMincho" charset="-128"/>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244658"/>
                        <a:gd name="adj2" fmla="val -123123"/>
                      </a:avLst>
                    </a:prstGeom>
                    <a:noFill/>
                    <a:ln>
                      <a:noFill/>
                    </a:ln>
                  </c15:spPr>
                  <c15:layout>
                    <c:manualLayout>
                      <c:w val="0.13479915673271001"/>
                      <c:h val="0.16562355114188701"/>
                    </c:manualLayout>
                  </c15:layout>
                </c:ext>
                <c:ext xmlns:c16="http://schemas.microsoft.com/office/drawing/2014/chart" uri="{C3380CC4-5D6E-409C-BE32-E72D297353CC}">
                  <c16:uniqueId val="{00000007-40A5-426D-8C90-315323C93F25}"/>
                </c:ext>
              </c:extLst>
            </c:dLbl>
            <c:dLbl>
              <c:idx val="4"/>
              <c:layout>
                <c:manualLayout>
                  <c:x val="0.312258126327283"/>
                  <c:y val="0.62876331580419698"/>
                </c:manualLayout>
              </c:layout>
              <c:spPr>
                <a:xfrm>
                  <a:off x="4876589" y="2400394"/>
                  <a:ext cx="755283" cy="563830"/>
                </a:xfrm>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MS PMincho" charset="-128"/>
                      <a:ea typeface="MS PMincho" charset="-128"/>
                      <a:cs typeface="MS PMincho" charset="-128"/>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262240"/>
                        <a:gd name="adj2" fmla="val -247960"/>
                      </a:avLst>
                    </a:prstGeom>
                    <a:noFill/>
                    <a:ln>
                      <a:noFill/>
                    </a:ln>
                  </c15:spPr>
                  <c15:layout>
                    <c:manualLayout>
                      <c:w val="0.114315427265684"/>
                      <c:h val="0.14769080059225601"/>
                    </c:manualLayout>
                  </c15:layout>
                </c:ext>
                <c:ext xmlns:c16="http://schemas.microsoft.com/office/drawing/2014/chart" uri="{C3380CC4-5D6E-409C-BE32-E72D297353CC}">
                  <c16:uniqueId val="{00000009-40A5-426D-8C90-315323C93F25}"/>
                </c:ext>
              </c:extLst>
            </c:dLbl>
            <c:spPr>
              <a:solidFill>
                <a:sysClr val="window" lastClr="FFFFFF"/>
              </a:solidFill>
              <a:ln>
                <a:solidFill>
                  <a:sysClr val="windowText" lastClr="000000">
                    <a:lumMod val="25000"/>
                    <a:lumOff val="75000"/>
                  </a:sysClr>
                </a:solidFill>
              </a:ln>
              <a:effectLst/>
            </c:spPr>
            <c:txPr>
              <a:bodyPr rot="0" spcFirstLastPara="1" vertOverflow="overflow" horzOverflow="overflow" vert="horz" wrap="square" lIns="38100" tIns="19050" rIns="38100" bIns="19050" anchor="ctr" anchorCtr="1">
                <a:normAutofit/>
              </a:bodyPr>
              <a:lstStyle/>
              <a:p>
                <a:pPr>
                  <a:defRPr sz="1400" b="0" i="0" u="none" strike="noStrike" kern="1200" baseline="0">
                    <a:solidFill>
                      <a:schemeClr val="dk1">
                        <a:lumMod val="65000"/>
                        <a:lumOff val="35000"/>
                      </a:schemeClr>
                    </a:solidFill>
                    <a:latin typeface="MS PMincho" charset="-128"/>
                    <a:ea typeface="MS PMincho" charset="-128"/>
                    <a:cs typeface="MS PMincho" charset="-128"/>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mc!$S$2:$W$2</c:f>
              <c:strCache>
                <c:ptCount val="5"/>
                <c:pt idx="0">
                  <c:v>クーポン</c:v>
                </c:pt>
                <c:pt idx="1">
                  <c:v>メニュー</c:v>
                </c:pt>
                <c:pt idx="2">
                  <c:v>情報</c:v>
                </c:pt>
                <c:pt idx="3">
                  <c:v>ポイント</c:v>
                </c:pt>
                <c:pt idx="4">
                  <c:v>店舗検索</c:v>
                </c:pt>
              </c:strCache>
            </c:strRef>
          </c:cat>
          <c:val>
            <c:numRef>
              <c:f>mc!$S$3:$W$3</c:f>
              <c:numCache>
                <c:formatCode>General</c:formatCode>
                <c:ptCount val="5"/>
                <c:pt idx="0">
                  <c:v>129</c:v>
                </c:pt>
                <c:pt idx="1">
                  <c:v>13</c:v>
                </c:pt>
                <c:pt idx="2">
                  <c:v>7</c:v>
                </c:pt>
                <c:pt idx="3">
                  <c:v>6</c:v>
                </c:pt>
                <c:pt idx="4">
                  <c:v>3</c:v>
                </c:pt>
              </c:numCache>
            </c:numRef>
          </c:val>
          <c:extLst>
            <c:ext xmlns:c16="http://schemas.microsoft.com/office/drawing/2014/chart" uri="{C3380CC4-5D6E-409C-BE32-E72D297353CC}">
              <c16:uniqueId val="{0000000A-40A5-426D-8C90-315323C93F25}"/>
            </c:ext>
          </c:extLst>
        </c:ser>
        <c:dLbls>
          <c:showLegendKey val="0"/>
          <c:showVal val="0"/>
          <c:showCatName val="0"/>
          <c:showSerName val="0"/>
          <c:showPercent val="0"/>
          <c:showBubbleSize val="0"/>
          <c:showLeaderLines val="0"/>
        </c:dLbls>
        <c:firstSliceAng val="0"/>
      </c:pieChart>
      <c:spPr>
        <a:noFill/>
        <a:ln>
          <a:noFill/>
        </a:ln>
        <a:effectLst/>
      </c:spPr>
    </c:plotArea>
    <c:legend>
      <c:legendPos val="b"/>
      <c:layout>
        <c:manualLayout>
          <c:xMode val="edge"/>
          <c:yMode val="edge"/>
          <c:x val="0.254976643757171"/>
          <c:y val="0.90644337447009304"/>
          <c:w val="0.59404735403906594"/>
          <c:h val="8.603145829792860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400" b="1" i="0" u="none" strike="noStrike" kern="1200" baseline="0">
                <a:solidFill>
                  <a:schemeClr val="dk1">
                    <a:lumMod val="75000"/>
                    <a:lumOff val="25000"/>
                  </a:schemeClr>
                </a:solidFill>
                <a:effectLst>
                  <a:outerShdw blurRad="50800" dist="38100" dir="2700000" sx="106000" sy="106000" algn="tl" rotWithShape="0">
                    <a:prstClr val="black">
                      <a:alpha val="0"/>
                    </a:prstClr>
                  </a:outerShdw>
                </a:effectLst>
                <a:latin typeface="MS PMincho" charset="-128"/>
                <a:ea typeface="MS PMincho" charset="-128"/>
                <a:cs typeface="MS PMincho" charset="-128"/>
              </a:defRPr>
            </a:pPr>
            <a:r>
              <a:rPr lang="ja-JP" altLang="en-US" sz="2400" dirty="0">
                <a:effectLst>
                  <a:outerShdw blurRad="50800" dist="38100" dir="2700000" sx="106000" sy="106000" algn="tl" rotWithShape="0">
                    <a:prstClr val="black">
                      <a:alpha val="0"/>
                    </a:prstClr>
                  </a:outerShdw>
                </a:effectLst>
                <a:latin typeface="MS PMincho" charset="-128"/>
                <a:ea typeface="MS PMincho" charset="-128"/>
                <a:cs typeface="MS PMincho" charset="-128"/>
              </a:rPr>
              <a:t>＜利用したことのあるクーポンの種類＞</a:t>
            </a:r>
            <a:endParaRPr lang="ja-JP" sz="2400" dirty="0">
              <a:effectLst>
                <a:outerShdw blurRad="50800" dist="38100" dir="2700000" sx="106000" sy="106000" algn="tl" rotWithShape="0">
                  <a:prstClr val="black">
                    <a:alpha val="0"/>
                  </a:prstClr>
                </a:outerShdw>
              </a:effectLst>
              <a:latin typeface="MS PMincho" charset="-128"/>
              <a:ea typeface="MS PMincho" charset="-128"/>
              <a:cs typeface="MS PMincho" charset="-128"/>
            </a:endParaRPr>
          </a:p>
        </c:rich>
      </c:tx>
      <c:layout>
        <c:manualLayout>
          <c:xMode val="edge"/>
          <c:yMode val="edge"/>
          <c:x val="0.30403454260983398"/>
          <c:y val="4.4932819484568801E-2"/>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dk1">
                  <a:lumMod val="75000"/>
                  <a:lumOff val="25000"/>
                </a:schemeClr>
              </a:solidFill>
              <a:effectLst>
                <a:outerShdw blurRad="50800" dist="38100" dir="2700000" sx="106000" sy="106000" algn="tl" rotWithShape="0">
                  <a:prstClr val="black">
                    <a:alpha val="0"/>
                  </a:prstClr>
                </a:outerShdw>
              </a:effectLst>
              <a:latin typeface="MS PMincho" charset="-128"/>
              <a:ea typeface="MS PMincho" charset="-128"/>
              <a:cs typeface="MS PMincho" charset="-128"/>
            </a:defRPr>
          </a:pPr>
          <a:endParaRPr lang="ja-JP"/>
        </a:p>
      </c:txPr>
    </c:title>
    <c:autoTitleDeleted val="0"/>
    <c:plotArea>
      <c:layout>
        <c:manualLayout>
          <c:layoutTarget val="inner"/>
          <c:xMode val="edge"/>
          <c:yMode val="edge"/>
          <c:x val="0.40771589140466602"/>
          <c:y val="0.227739195329203"/>
          <c:w val="0.55649837647306899"/>
          <c:h val="0.59743286501558901"/>
        </c:manualLayout>
      </c:layout>
      <c:barChart>
        <c:barDir val="bar"/>
        <c:grouping val="clustered"/>
        <c:varyColors val="0"/>
        <c:ser>
          <c:idx val="0"/>
          <c:order val="0"/>
          <c:spPr>
            <a:solidFill>
              <a:srgbClr val="AED69F"/>
            </a:solidFill>
            <a:ln w="9525" cap="flat" cmpd="sng" algn="ctr">
              <a:solidFill>
                <a:srgbClr val="ED7D31">
                  <a:lumMod val="50000"/>
                  <a:alpha val="20000"/>
                </a:srgbClr>
              </a:solidFill>
              <a:round/>
            </a:ln>
            <a:effectLst/>
          </c:spPr>
          <c:invertIfNegative val="0"/>
          <c:dLbls>
            <c:dLbl>
              <c:idx val="0"/>
              <c:layout>
                <c:manualLayout>
                  <c:x val="-2.72049218881125E-2"/>
                  <c:y val="-0.11211628312451299"/>
                </c:manualLayout>
              </c:layout>
              <c:spPr>
                <a:solidFill>
                  <a:sysClr val="window" lastClr="FFFFFF">
                    <a:lumMod val="95000"/>
                  </a:sysClr>
                </a:solidFill>
                <a:ln>
                  <a:solidFill>
                    <a:sysClr val="windowText" lastClr="000000"/>
                  </a:solid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HGSGothicE" charset="-128"/>
                      <a:ea typeface="HGSGothicE" charset="-128"/>
                      <a:cs typeface="HGSGothicE" charset="-128"/>
                    </a:defRPr>
                  </a:pPr>
                  <a:endParaRPr lang="ja-JP"/>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EDB-4A7B-9B6B-08A360E15127}"/>
                </c:ext>
              </c:extLst>
            </c:dLbl>
            <c:dLbl>
              <c:idx val="5"/>
              <c:layout>
                <c:manualLayout>
                  <c:x val="7.2532305861327098E-2"/>
                  <c:y val="-2.002076484366310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EDB-4A7B-9B6B-08A360E15127}"/>
                </c:ext>
              </c:extLst>
            </c:dLbl>
            <c:dLbl>
              <c:idx val="9"/>
              <c:layout>
                <c:manualLayout>
                  <c:x val="4.7256812939460199E-2"/>
                  <c:y val="-5.605814156225660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EDB-4A7B-9B6B-08A360E15127}"/>
                </c:ext>
              </c:extLst>
            </c:dLbl>
            <c:dLbl>
              <c:idx val="12"/>
              <c:layout>
                <c:manualLayout>
                  <c:x val="7.3881898600614601E-2"/>
                  <c:y val="1.2904113942168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EDB-4A7B-9B6B-08A360E15127}"/>
                </c:ext>
              </c:extLst>
            </c:dLbl>
            <c:spPr>
              <a:solidFill>
                <a:sysClr val="window" lastClr="FFFFFF">
                  <a:lumMod val="95000"/>
                </a:sysClr>
              </a:solidFill>
              <a:ln>
                <a:solidFill>
                  <a:sysClr val="windowText" lastClr="000000"/>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HGSGothicE" charset="-128"/>
                    <a:ea typeface="HGSGothicE" charset="-128"/>
                    <a:cs typeface="HGSGothicE" charset="-128"/>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Sheet1!$F$25:$R$25</c:f>
              <c:strCache>
                <c:ptCount val="13"/>
                <c:pt idx="0">
                  <c:v>店舗・ブランドメーカーが提供しているアプリクーポン</c:v>
                </c:pt>
                <c:pt idx="5">
                  <c:v>ショッピングモールのアプリのクーポン</c:v>
                </c:pt>
                <c:pt idx="9">
                  <c:v>クーポン専用アプリのクーポン</c:v>
                </c:pt>
                <c:pt idx="12">
                  <c:v>その他</c:v>
                </c:pt>
              </c:strCache>
            </c:strRef>
          </c:cat>
          <c:val>
            <c:numRef>
              <c:f>Sheet1!$F$26:$R$26</c:f>
              <c:numCache>
                <c:formatCode>General</c:formatCode>
                <c:ptCount val="13"/>
                <c:pt idx="0" formatCode="0%">
                  <c:v>0.9</c:v>
                </c:pt>
                <c:pt idx="5" formatCode="0.0%">
                  <c:v>0.46700000000000003</c:v>
                </c:pt>
                <c:pt idx="9" formatCode="0.0%">
                  <c:v>0.55000000000000004</c:v>
                </c:pt>
                <c:pt idx="12" formatCode="0.0%">
                  <c:v>1.7000000000000001E-2</c:v>
                </c:pt>
              </c:numCache>
            </c:numRef>
          </c:val>
          <c:extLst>
            <c:ext xmlns:c16="http://schemas.microsoft.com/office/drawing/2014/chart" uri="{C3380CC4-5D6E-409C-BE32-E72D297353CC}">
              <c16:uniqueId val="{00000000-3C5E-4E9F-B716-EE7DAB056397}"/>
            </c:ext>
          </c:extLst>
        </c:ser>
        <c:dLbls>
          <c:dLblPos val="inEnd"/>
          <c:showLegendKey val="0"/>
          <c:showVal val="1"/>
          <c:showCatName val="0"/>
          <c:showSerName val="0"/>
          <c:showPercent val="0"/>
          <c:showBubbleSize val="0"/>
        </c:dLbls>
        <c:gapWidth val="0"/>
        <c:overlap val="100"/>
        <c:axId val="-1378459440"/>
        <c:axId val="-1378485088"/>
      </c:barChart>
      <c:catAx>
        <c:axId val="-1378459440"/>
        <c:scaling>
          <c:orientation val="minMax"/>
        </c:scaling>
        <c:delete val="0"/>
        <c:axPos val="l"/>
        <c:numFmt formatCode="General" sourceLinked="1"/>
        <c:majorTickMark val="none"/>
        <c:minorTickMark val="none"/>
        <c:tickLblPos val="nextTo"/>
        <c:spPr>
          <a:noFill/>
          <a:ln w="12700" cap="flat" cmpd="sng" algn="ctr">
            <a:solidFill>
              <a:schemeClr val="dk1">
                <a:lumMod val="75000"/>
                <a:lumOff val="25000"/>
              </a:schemeClr>
            </a:solidFill>
            <a:round/>
          </a:ln>
          <a:effectLst/>
        </c:spPr>
        <c:txPr>
          <a:bodyPr rot="0" spcFirstLastPara="1" vertOverflow="ellipsis" wrap="square" anchor="ctr" anchorCtr="1"/>
          <a:lstStyle/>
          <a:p>
            <a:pPr>
              <a:defRPr sz="1400" b="0" i="0" u="none" strike="noStrike" kern="1200" cap="all" baseline="0">
                <a:solidFill>
                  <a:schemeClr val="dk1">
                    <a:lumMod val="75000"/>
                    <a:lumOff val="25000"/>
                  </a:schemeClr>
                </a:solidFill>
                <a:latin typeface="+mn-lt"/>
                <a:ea typeface="+mn-ea"/>
                <a:cs typeface="+mn-cs"/>
              </a:defRPr>
            </a:pPr>
            <a:endParaRPr lang="ja-JP"/>
          </a:p>
        </c:txPr>
        <c:crossAx val="-1378485088"/>
        <c:crosses val="autoZero"/>
        <c:auto val="1"/>
        <c:lblAlgn val="ctr"/>
        <c:lblOffset val="100"/>
        <c:noMultiLvlLbl val="0"/>
      </c:catAx>
      <c:valAx>
        <c:axId val="-1378485088"/>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ja-JP"/>
          </a:p>
        </c:txPr>
        <c:crossAx val="-137845944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8422" cy="34162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31790" y="0"/>
            <a:ext cx="4308422" cy="341622"/>
          </a:xfrm>
          <a:prstGeom prst="rect">
            <a:avLst/>
          </a:prstGeom>
        </p:spPr>
        <p:txBody>
          <a:bodyPr vert="horz" lIns="91440" tIns="45720" rIns="91440" bIns="45720" rtlCol="0"/>
          <a:lstStyle>
            <a:lvl1pPr algn="r">
              <a:defRPr sz="1200"/>
            </a:lvl1pPr>
          </a:lstStyle>
          <a:p>
            <a:fld id="{0D4FA0E2-83A5-4C6B-B96F-08E641F85C42}" type="datetimeFigureOut">
              <a:rPr kumimoji="1" lang="ja-JP" altLang="en-US" smtClean="0"/>
              <a:t>2017/12/13</a:t>
            </a:fld>
            <a:endParaRPr kumimoji="1" lang="ja-JP" altLang="en-US"/>
          </a:p>
        </p:txBody>
      </p:sp>
      <p:sp>
        <p:nvSpPr>
          <p:cNvPr id="4" name="フッター プレースホルダー 3"/>
          <p:cNvSpPr>
            <a:spLocks noGrp="1"/>
          </p:cNvSpPr>
          <p:nvPr>
            <p:ph type="ftr" sz="quarter" idx="2"/>
          </p:nvPr>
        </p:nvSpPr>
        <p:spPr>
          <a:xfrm>
            <a:off x="0" y="6467167"/>
            <a:ext cx="4308422" cy="341621"/>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31790" y="6467167"/>
            <a:ext cx="4308422" cy="341621"/>
          </a:xfrm>
          <a:prstGeom prst="rect">
            <a:avLst/>
          </a:prstGeom>
        </p:spPr>
        <p:txBody>
          <a:bodyPr vert="horz" lIns="91440" tIns="45720" rIns="91440" bIns="45720" rtlCol="0" anchor="b"/>
          <a:lstStyle>
            <a:lvl1pPr algn="r">
              <a:defRPr sz="1200"/>
            </a:lvl1pPr>
          </a:lstStyle>
          <a:p>
            <a:fld id="{4B27ED78-2D1A-4A72-BE36-345B7E9AA48A}" type="slidenum">
              <a:rPr kumimoji="1" lang="ja-JP" altLang="en-US" smtClean="0"/>
              <a:t>‹#›</a:t>
            </a:fld>
            <a:endParaRPr kumimoji="1" lang="ja-JP" altLang="en-US"/>
          </a:p>
        </p:txBody>
      </p:sp>
    </p:spTree>
    <p:extLst>
      <p:ext uri="{BB962C8B-B14F-4D97-AF65-F5344CB8AC3E}">
        <p14:creationId xmlns:p14="http://schemas.microsoft.com/office/powerpoint/2010/main" val="1116120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8422" cy="341622"/>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631790" y="0"/>
            <a:ext cx="4308422" cy="341622"/>
          </a:xfrm>
          <a:prstGeom prst="rect">
            <a:avLst/>
          </a:prstGeom>
        </p:spPr>
        <p:txBody>
          <a:bodyPr vert="horz" lIns="91440" tIns="45720" rIns="91440" bIns="45720" rtlCol="0"/>
          <a:lstStyle>
            <a:lvl1pPr algn="r">
              <a:defRPr sz="1200"/>
            </a:lvl1pPr>
          </a:lstStyle>
          <a:p>
            <a:fld id="{C3293BA4-86D1-4DB0-814C-644DF79CDF83}" type="datetimeFigureOut">
              <a:rPr kumimoji="1" lang="ja-JP" altLang="en-US" smtClean="0"/>
              <a:t>2017/12/13</a:t>
            </a:fld>
            <a:endParaRPr kumimoji="1" lang="ja-JP" altLang="en-US" dirty="0"/>
          </a:p>
        </p:txBody>
      </p:sp>
      <p:sp>
        <p:nvSpPr>
          <p:cNvPr id="4" name="スライド イメージ プレースホルダー 3"/>
          <p:cNvSpPr>
            <a:spLocks noGrp="1" noRot="1" noChangeAspect="1"/>
          </p:cNvSpPr>
          <p:nvPr>
            <p:ph type="sldImg" idx="2"/>
          </p:nvPr>
        </p:nvSpPr>
        <p:spPr>
          <a:xfrm>
            <a:off x="2927350" y="850900"/>
            <a:ext cx="4087813" cy="22987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994252" y="3276729"/>
            <a:ext cx="7954010" cy="26809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467167"/>
            <a:ext cx="4308422" cy="341621"/>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631790" y="6467167"/>
            <a:ext cx="4308422" cy="341621"/>
          </a:xfrm>
          <a:prstGeom prst="rect">
            <a:avLst/>
          </a:prstGeom>
        </p:spPr>
        <p:txBody>
          <a:bodyPr vert="horz" lIns="91440" tIns="45720" rIns="91440" bIns="45720" rtlCol="0" anchor="b"/>
          <a:lstStyle>
            <a:lvl1pPr algn="r">
              <a:defRPr sz="1200"/>
            </a:lvl1pPr>
          </a:lstStyle>
          <a:p>
            <a:fld id="{D705737A-7499-4E9A-876A-51EFAC1F8AA4}" type="slidenum">
              <a:rPr kumimoji="1" lang="ja-JP" altLang="en-US" smtClean="0"/>
              <a:t>‹#›</a:t>
            </a:fld>
            <a:endParaRPr kumimoji="1" lang="ja-JP" altLang="en-US" dirty="0"/>
          </a:p>
        </p:txBody>
      </p:sp>
    </p:spTree>
    <p:extLst>
      <p:ext uri="{BB962C8B-B14F-4D97-AF65-F5344CB8AC3E}">
        <p14:creationId xmlns:p14="http://schemas.microsoft.com/office/powerpoint/2010/main" val="3865253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6D67FAA-5F77-4D38-9C71-B866FE7F4CBB}" type="slidenum">
              <a:rPr kumimoji="1" lang="ja-JP" altLang="en-US" smtClean="0"/>
              <a:t>1</a:t>
            </a:fld>
            <a:endParaRPr kumimoji="1" lang="ja-JP" altLang="en-US"/>
          </a:p>
        </p:txBody>
      </p:sp>
    </p:spTree>
    <p:extLst>
      <p:ext uri="{BB962C8B-B14F-4D97-AF65-F5344CB8AC3E}">
        <p14:creationId xmlns:p14="http://schemas.microsoft.com/office/powerpoint/2010/main" val="1743606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25</a:t>
            </a:fld>
            <a:endParaRPr kumimoji="1" lang="ja-JP" altLang="en-US" dirty="0"/>
          </a:p>
        </p:txBody>
      </p:sp>
    </p:spTree>
    <p:extLst>
      <p:ext uri="{BB962C8B-B14F-4D97-AF65-F5344CB8AC3E}">
        <p14:creationId xmlns:p14="http://schemas.microsoft.com/office/powerpoint/2010/main" val="847190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32</a:t>
            </a:fld>
            <a:endParaRPr kumimoji="1" lang="ja-JP" altLang="en-US" dirty="0"/>
          </a:p>
        </p:txBody>
      </p:sp>
    </p:spTree>
    <p:extLst>
      <p:ext uri="{BB962C8B-B14F-4D97-AF65-F5344CB8AC3E}">
        <p14:creationId xmlns:p14="http://schemas.microsoft.com/office/powerpoint/2010/main" val="488211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アプリのクーポンは</a:t>
            </a:r>
            <a:r>
              <a:rPr lang="ja-JP" altLang="en-US" dirty="0"/>
              <a:t>頻繁に使えてしまう。</a:t>
            </a:r>
            <a:endParaRPr lang="en-US" altLang="ja-JP" dirty="0"/>
          </a:p>
          <a:p>
            <a:r>
              <a:rPr kumimoji="1" lang="ja-JP" altLang="en-US" dirty="0"/>
              <a:t>そして、いろいろなお店のクーポンが手に入る感覚なので、</a:t>
            </a:r>
            <a:endParaRPr kumimoji="1" lang="en-US" altLang="ja-JP" dirty="0"/>
          </a:p>
          <a:p>
            <a:r>
              <a:rPr kumimoji="1" lang="ja-JP" altLang="en-US" dirty="0"/>
              <a:t>比較して安いところに行ってしまう。</a:t>
            </a:r>
          </a:p>
          <a:p>
            <a:pPr algn="l"/>
            <a:endParaRPr lang="en-US" altLang="ja-JP" dirty="0">
              <a:latin typeface="MS Mincho" charset="-128"/>
              <a:ea typeface="MS Mincho" charset="-128"/>
              <a:cs typeface="MS Mincho" charset="-128"/>
            </a:endParaRPr>
          </a:p>
          <a:p>
            <a:pPr algn="l"/>
            <a:endParaRPr lang="en-US" altLang="ja-JP" dirty="0">
              <a:latin typeface="MS Mincho" charset="-128"/>
              <a:ea typeface="MS Mincho" charset="-128"/>
              <a:cs typeface="MS Mincho" charset="-128"/>
            </a:endParaRPr>
          </a:p>
          <a:p>
            <a:pPr algn="l"/>
            <a:r>
              <a:rPr lang="ja-JP" altLang="en-US" dirty="0">
                <a:latin typeface="MS Mincho" charset="-128"/>
                <a:ea typeface="MS Mincho" charset="-128"/>
                <a:cs typeface="MS Mincho" charset="-128"/>
              </a:rPr>
              <a:t>（紙媒体）</a:t>
            </a:r>
            <a:endParaRPr lang="en-US" altLang="ja-JP" dirty="0">
              <a:latin typeface="MS Mincho" charset="-128"/>
              <a:ea typeface="MS Mincho" charset="-128"/>
              <a:cs typeface="MS Mincho" charset="-128"/>
            </a:endParaRPr>
          </a:p>
          <a:p>
            <a:pPr algn="l"/>
            <a:r>
              <a:rPr lang="ja-JP" altLang="en-US" dirty="0">
                <a:latin typeface="MS Mincho" charset="-128"/>
                <a:ea typeface="MS Mincho" charset="-128"/>
                <a:cs typeface="MS Mincho" charset="-128"/>
              </a:rPr>
              <a:t>来店した人などクーポンの取得が</a:t>
            </a:r>
            <a:r>
              <a:rPr lang="ja-JP" altLang="en-US" sz="1600" dirty="0">
                <a:solidFill>
                  <a:srgbClr val="FF0000"/>
                </a:solidFill>
                <a:latin typeface="MS Mincho" charset="-128"/>
                <a:ea typeface="MS Mincho" charset="-128"/>
                <a:cs typeface="MS Mincho" charset="-128"/>
              </a:rPr>
              <a:t>限定的</a:t>
            </a:r>
            <a:r>
              <a:rPr lang="ja-JP" altLang="en-US" sz="1600" dirty="0">
                <a:latin typeface="MS Mincho" charset="-128"/>
                <a:ea typeface="MS Mincho" charset="-128"/>
                <a:cs typeface="MS Mincho" charset="-128"/>
              </a:rPr>
              <a:t>。</a:t>
            </a:r>
            <a:endParaRPr lang="en-US" altLang="ja-JP" sz="1600" dirty="0">
              <a:latin typeface="MS Mincho" charset="-128"/>
              <a:ea typeface="MS Mincho" charset="-128"/>
              <a:cs typeface="MS Mincho" charset="-128"/>
            </a:endParaRPr>
          </a:p>
          <a:p>
            <a:pPr algn="l"/>
            <a:r>
              <a:rPr lang="ja-JP" altLang="en-US" sz="1200" dirty="0">
                <a:latin typeface="MS Mincho" charset="-128"/>
                <a:ea typeface="MS Mincho" charset="-128"/>
                <a:cs typeface="MS Mincho" charset="-128"/>
              </a:rPr>
              <a:t>クーポンは一定期間に限っての</a:t>
            </a:r>
            <a:endParaRPr lang="en-US" altLang="ja-JP" sz="1200" dirty="0">
              <a:latin typeface="MS Mincho" charset="-128"/>
              <a:ea typeface="MS Mincho" charset="-128"/>
              <a:cs typeface="MS Mincho" charset="-128"/>
            </a:endParaRPr>
          </a:p>
          <a:p>
            <a:pPr algn="l"/>
            <a:r>
              <a:rPr lang="ja-JP" altLang="en-US" sz="1200" dirty="0">
                <a:latin typeface="MS Mincho" charset="-128"/>
                <a:ea typeface="MS Mincho" charset="-128"/>
                <a:cs typeface="MS Mincho" charset="-128"/>
              </a:rPr>
              <a:t>お試し価格などのように消費者に</a:t>
            </a:r>
            <a:endParaRPr lang="en-US" altLang="ja-JP" sz="1200" dirty="0">
              <a:latin typeface="MS Mincho" charset="-128"/>
              <a:ea typeface="MS Mincho" charset="-128"/>
              <a:cs typeface="MS Mincho" charset="-128"/>
            </a:endParaRPr>
          </a:p>
          <a:p>
            <a:pPr algn="l"/>
            <a:r>
              <a:rPr lang="ja-JP" altLang="en-US" sz="1200" dirty="0">
                <a:latin typeface="MS Mincho" charset="-128"/>
                <a:ea typeface="MS Mincho" charset="-128"/>
                <a:cs typeface="MS Mincho" charset="-128"/>
              </a:rPr>
              <a:t>通常の価格ではないことを納得させる方法。</a:t>
            </a:r>
            <a:endParaRPr lang="en-US" altLang="ja-JP" sz="1200" dirty="0">
              <a:latin typeface="MS Mincho" charset="-128"/>
              <a:ea typeface="MS Mincho" charset="-128"/>
              <a:cs typeface="MS Mincho" charset="-128"/>
            </a:endParaRPr>
          </a:p>
          <a:p>
            <a:r>
              <a:rPr kumimoji="1" lang="ja-JP" altLang="en-US" sz="1200" dirty="0">
                <a:latin typeface="MS PMincho" charset="-128"/>
                <a:ea typeface="MS PMincho" charset="-128"/>
                <a:cs typeface="MS PMincho" charset="-128"/>
              </a:rPr>
              <a:t>消費者は表示価格と</a:t>
            </a:r>
            <a:endParaRPr lang="en-US" altLang="ja-JP" sz="1200" dirty="0">
              <a:latin typeface="MS PMincho" charset="-128"/>
              <a:ea typeface="MS PMincho" charset="-128"/>
              <a:cs typeface="MS PMincho" charset="-128"/>
            </a:endParaRPr>
          </a:p>
          <a:p>
            <a:r>
              <a:rPr kumimoji="1" lang="ja-JP" altLang="en-US" sz="1200" dirty="0">
                <a:latin typeface="MS PMincho" charset="-128"/>
                <a:ea typeface="MS PMincho" charset="-128"/>
                <a:cs typeface="MS PMincho" charset="-128"/>
              </a:rPr>
              <a:t>みなすので参照価格を</a:t>
            </a:r>
            <a:endParaRPr kumimoji="1" lang="en-US" altLang="ja-JP" sz="1200" dirty="0">
              <a:latin typeface="MS PMincho" charset="-128"/>
              <a:ea typeface="MS PMincho" charset="-128"/>
              <a:cs typeface="MS PMincho" charset="-128"/>
            </a:endParaRPr>
          </a:p>
          <a:p>
            <a:r>
              <a:rPr kumimoji="1" lang="ja-JP" altLang="en-US" sz="1200" dirty="0">
                <a:latin typeface="MS PMincho" charset="-128"/>
                <a:ea typeface="MS PMincho" charset="-128"/>
                <a:cs typeface="MS PMincho" charset="-128"/>
              </a:rPr>
              <a:t>低くすることは少ない。</a:t>
            </a:r>
          </a:p>
          <a:p>
            <a:pPr algn="l"/>
            <a:endParaRPr lang="en-US" altLang="ja-JP" sz="1200" dirty="0">
              <a:latin typeface="MS Mincho" charset="-128"/>
              <a:ea typeface="MS Mincho" charset="-128"/>
              <a:cs typeface="MS Mincho" charset="-128"/>
            </a:endParaRPr>
          </a:p>
          <a:p>
            <a:pPr algn="l"/>
            <a:r>
              <a:rPr lang="ja-JP" altLang="en-US" sz="1200" dirty="0">
                <a:latin typeface="MS Mincho" charset="-128"/>
                <a:ea typeface="MS Mincho" charset="-128"/>
                <a:cs typeface="MS Mincho" charset="-128"/>
              </a:rPr>
              <a:t>（アプリ）</a:t>
            </a:r>
            <a:endParaRPr lang="en-US" altLang="ja-JP" sz="1200" dirty="0">
              <a:latin typeface="MS Mincho" charset="-128"/>
              <a:ea typeface="MS Mincho" charset="-128"/>
              <a:cs typeface="MS Mincho" charset="-128"/>
            </a:endParaRPr>
          </a:p>
          <a:p>
            <a:pPr algn="l"/>
            <a:r>
              <a:rPr kumimoji="1" lang="ja-JP" altLang="en-US" sz="1200" dirty="0">
                <a:latin typeface="MS Mincho" charset="-128"/>
                <a:ea typeface="MS Mincho" charset="-128"/>
                <a:cs typeface="MS Mincho" charset="-128"/>
              </a:rPr>
              <a:t>ダウンロードすれば誰でも</a:t>
            </a:r>
            <a:endParaRPr kumimoji="1" lang="en-US" altLang="ja-JP" sz="1200" dirty="0">
              <a:latin typeface="MS Mincho" charset="-128"/>
              <a:ea typeface="MS Mincho" charset="-128"/>
              <a:cs typeface="MS Mincho" charset="-128"/>
            </a:endParaRPr>
          </a:p>
          <a:p>
            <a:pPr algn="l"/>
            <a:r>
              <a:rPr kumimoji="1" lang="ja-JP" altLang="en-US" sz="1200" dirty="0">
                <a:latin typeface="MS Mincho" charset="-128"/>
                <a:ea typeface="MS Mincho" charset="-128"/>
                <a:cs typeface="MS Mincho" charset="-128"/>
              </a:rPr>
              <a:t>いつでもどこでもクーポンが</a:t>
            </a:r>
            <a:endParaRPr kumimoji="1" lang="en-US" altLang="ja-JP" sz="1200" dirty="0">
              <a:latin typeface="MS Mincho" charset="-128"/>
              <a:ea typeface="MS Mincho" charset="-128"/>
              <a:cs typeface="MS Mincho" charset="-128"/>
            </a:endParaRPr>
          </a:p>
          <a:p>
            <a:pPr algn="l"/>
            <a:r>
              <a:rPr kumimoji="1" lang="ja-JP" altLang="en-US" sz="1200" dirty="0">
                <a:latin typeface="MS Mincho" charset="-128"/>
                <a:ea typeface="MS Mincho" charset="-128"/>
                <a:cs typeface="MS Mincho" charset="-128"/>
              </a:rPr>
              <a:t>手に入る</a:t>
            </a:r>
            <a:r>
              <a:rPr lang="ja-JP" altLang="en-US" sz="1200" dirty="0">
                <a:latin typeface="MS Mincho" charset="-128"/>
                <a:ea typeface="MS Mincho" charset="-128"/>
                <a:cs typeface="MS Mincho" charset="-128"/>
              </a:rPr>
              <a:t>ので、ほかの店舗との</a:t>
            </a:r>
            <a:endParaRPr lang="en-US" altLang="ja-JP" sz="1200" dirty="0">
              <a:latin typeface="MS Mincho" charset="-128"/>
              <a:ea typeface="MS Mincho" charset="-128"/>
              <a:cs typeface="MS Mincho" charset="-128"/>
            </a:endParaRPr>
          </a:p>
          <a:p>
            <a:pPr algn="l"/>
            <a:r>
              <a:rPr lang="ja-JP" altLang="en-US" sz="1200" dirty="0">
                <a:latin typeface="MS Mincho" charset="-128"/>
                <a:ea typeface="MS Mincho" charset="-128"/>
                <a:cs typeface="MS Mincho" charset="-128"/>
              </a:rPr>
              <a:t>比較もできてしまう。</a:t>
            </a:r>
            <a:endParaRPr kumimoji="1" lang="ja-JP" altLang="en-US" sz="1200" dirty="0">
              <a:latin typeface="MS Mincho" charset="-128"/>
              <a:ea typeface="MS Mincho" charset="-128"/>
              <a:cs typeface="MS Mincho" charset="-128"/>
            </a:endParaRPr>
          </a:p>
          <a:p>
            <a:pPr algn="l"/>
            <a:r>
              <a:rPr lang="ja-JP" altLang="en-US" sz="1200" dirty="0">
                <a:solidFill>
                  <a:prstClr val="black"/>
                </a:solidFill>
                <a:latin typeface="MS PMincho" charset="-128"/>
                <a:ea typeface="MS PMincho" charset="-128"/>
                <a:cs typeface="MS PMincho" charset="-128"/>
              </a:rPr>
              <a:t>消費者の</a:t>
            </a:r>
            <a:endParaRPr lang="en-US" altLang="ja-JP" sz="1200" dirty="0">
              <a:solidFill>
                <a:prstClr val="black"/>
              </a:solidFill>
              <a:latin typeface="MS PMincho" charset="-128"/>
              <a:ea typeface="MS PMincho" charset="-128"/>
              <a:cs typeface="MS PMincho" charset="-128"/>
            </a:endParaRPr>
          </a:p>
          <a:p>
            <a:pPr algn="l"/>
            <a:r>
              <a:rPr lang="ja-JP" altLang="en-US" sz="1200" dirty="0">
                <a:solidFill>
                  <a:prstClr val="black"/>
                </a:solidFill>
                <a:latin typeface="MS PMincho" charset="-128"/>
                <a:ea typeface="MS PMincho" charset="-128"/>
                <a:cs typeface="MS PMincho" charset="-128"/>
              </a:rPr>
              <a:t>内的参照価格が</a:t>
            </a:r>
            <a:endParaRPr lang="en-US" altLang="ja-JP" sz="1200" dirty="0">
              <a:solidFill>
                <a:prstClr val="black"/>
              </a:solidFill>
              <a:latin typeface="MS PMincho" charset="-128"/>
              <a:ea typeface="MS PMincho" charset="-128"/>
              <a:cs typeface="MS PMincho" charset="-128"/>
            </a:endParaRPr>
          </a:p>
          <a:p>
            <a:pPr algn="l"/>
            <a:r>
              <a:rPr lang="ja-JP" altLang="en-US" sz="1200" dirty="0">
                <a:solidFill>
                  <a:srgbClr val="C00000"/>
                </a:solidFill>
                <a:latin typeface="MS PMincho" charset="-128"/>
                <a:ea typeface="MS PMincho" charset="-128"/>
                <a:cs typeface="MS PMincho" charset="-128"/>
              </a:rPr>
              <a:t>下がりやすい</a:t>
            </a:r>
            <a:r>
              <a:rPr lang="ja-JP" altLang="en-US" sz="1200" dirty="0">
                <a:solidFill>
                  <a:prstClr val="black"/>
                </a:solidFill>
                <a:latin typeface="MS PMincho" charset="-128"/>
                <a:ea typeface="MS PMincho" charset="-128"/>
                <a:cs typeface="MS PMincho" charset="-128"/>
              </a:rPr>
              <a:t>と</a:t>
            </a:r>
            <a:endParaRPr lang="en-US" altLang="ja-JP" sz="1200" dirty="0">
              <a:solidFill>
                <a:prstClr val="black"/>
              </a:solidFill>
              <a:latin typeface="MS PMincho" charset="-128"/>
              <a:ea typeface="MS PMincho" charset="-128"/>
              <a:cs typeface="MS PMincho" charset="-128"/>
            </a:endParaRPr>
          </a:p>
          <a:p>
            <a:pPr algn="l"/>
            <a:r>
              <a:rPr lang="ja-JP" altLang="en-US" sz="1200" dirty="0">
                <a:solidFill>
                  <a:prstClr val="black"/>
                </a:solidFill>
                <a:latin typeface="MS PMincho" charset="-128"/>
                <a:ea typeface="MS PMincho" charset="-128"/>
                <a:cs typeface="MS PMincho" charset="-128"/>
              </a:rPr>
              <a:t>考えた</a:t>
            </a:r>
            <a:r>
              <a:rPr lang="en-US" altLang="ja-JP" sz="1200" dirty="0">
                <a:solidFill>
                  <a:prstClr val="black"/>
                </a:solidFill>
                <a:latin typeface="MS PMincho" charset="-128"/>
                <a:ea typeface="MS PMincho" charset="-128"/>
                <a:cs typeface="MS PMincho" charset="-128"/>
              </a:rPr>
              <a:t>!!!</a:t>
            </a:r>
          </a:p>
          <a:p>
            <a:pPr algn="l"/>
            <a:endParaRPr lang="en-US" altLang="ja-JP" sz="1200" dirty="0">
              <a:latin typeface="MS Mincho" charset="-128"/>
              <a:ea typeface="MS Mincho" charset="-128"/>
              <a:cs typeface="MS Mincho" charset="-128"/>
            </a:endParaRPr>
          </a:p>
          <a:p>
            <a:pPr algn="l"/>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35</a:t>
            </a:fld>
            <a:endParaRPr kumimoji="1" lang="ja-JP" altLang="en-US" dirty="0"/>
          </a:p>
        </p:txBody>
      </p:sp>
    </p:spTree>
    <p:extLst>
      <p:ext uri="{BB962C8B-B14F-4D97-AF65-F5344CB8AC3E}">
        <p14:creationId xmlns:p14="http://schemas.microsoft.com/office/powerpoint/2010/main" val="759158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36</a:t>
            </a:fld>
            <a:endParaRPr kumimoji="1" lang="ja-JP" altLang="en-US" dirty="0"/>
          </a:p>
        </p:txBody>
      </p:sp>
    </p:spTree>
    <p:extLst>
      <p:ext uri="{BB962C8B-B14F-4D97-AF65-F5344CB8AC3E}">
        <p14:creationId xmlns:p14="http://schemas.microsoft.com/office/powerpoint/2010/main" val="893498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クーポンを使っている消費者とそうじゃない消費者の比較　アプリをやるならクーポン以外の機能マイナス面　コーポレートアプリを使ってない人との比較　想起集合</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44</a:t>
            </a:fld>
            <a:endParaRPr kumimoji="1" lang="ja-JP" altLang="en-US" dirty="0"/>
          </a:p>
        </p:txBody>
      </p:sp>
    </p:spTree>
    <p:extLst>
      <p:ext uri="{BB962C8B-B14F-4D97-AF65-F5344CB8AC3E}">
        <p14:creationId xmlns:p14="http://schemas.microsoft.com/office/powerpoint/2010/main" val="2295213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50000"/>
              </a:lnSpc>
            </a:pPr>
            <a:r>
              <a:rPr kumimoji="1" lang="ja-JP" altLang="en-US" sz="1200" dirty="0">
                <a:latin typeface="MS PMincho" charset="-128"/>
                <a:ea typeface="MS PMincho" charset="-128"/>
                <a:cs typeface="MS PMincho" charset="-128"/>
              </a:rPr>
              <a:t>本研究の目的は、今日多くの企業が採用している</a:t>
            </a:r>
            <a:endParaRPr kumimoji="1" lang="en-US" altLang="ja-JP" sz="1200" dirty="0">
              <a:latin typeface="MS PMincho" charset="-128"/>
              <a:ea typeface="MS PMincho" charset="-128"/>
              <a:cs typeface="MS PMincho" charset="-128"/>
            </a:endParaRPr>
          </a:p>
          <a:p>
            <a:pPr>
              <a:lnSpc>
                <a:spcPct val="150000"/>
              </a:lnSpc>
            </a:pPr>
            <a:r>
              <a:rPr kumimoji="1" lang="ja-JP" altLang="en-US" sz="1200" dirty="0">
                <a:latin typeface="MS PMincho" charset="-128"/>
                <a:ea typeface="MS PMincho" charset="-128"/>
                <a:cs typeface="MS PMincho" charset="-128"/>
              </a:rPr>
              <a:t>コーポレートアプリによるクーポンが果たして効果的なのかどうか</a:t>
            </a:r>
            <a:r>
              <a:rPr lang="ja-JP" altLang="en-US" sz="1200" dirty="0">
                <a:latin typeface="MS PMincho" charset="-128"/>
                <a:ea typeface="MS PMincho" charset="-128"/>
                <a:cs typeface="MS PMincho" charset="-128"/>
              </a:rPr>
              <a:t>。そして、どのようなコーポレートアプリが効果的なのかを分析する。</a:t>
            </a:r>
            <a:endParaRPr lang="en-US" altLang="ja-JP" sz="1200" dirty="0">
              <a:latin typeface="MS PMincho" charset="-128"/>
              <a:ea typeface="MS PMincho" charset="-128"/>
              <a:cs typeface="MS PMincho" charset="-128"/>
            </a:endParaRPr>
          </a:p>
          <a:p>
            <a:r>
              <a:rPr kumimoji="1" lang="ja-JP" altLang="en-US" dirty="0"/>
              <a:t>そこで、多くの企業がコーポレートアプリを採用しているということですが、採用している企業のアプリをまとめてみました！</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2</a:t>
            </a:fld>
            <a:endParaRPr kumimoji="1" lang="ja-JP" altLang="en-US" dirty="0"/>
          </a:p>
        </p:txBody>
      </p:sp>
    </p:spTree>
    <p:extLst>
      <p:ext uri="{BB962C8B-B14F-4D97-AF65-F5344CB8AC3E}">
        <p14:creationId xmlns:p14="http://schemas.microsoft.com/office/powerpoint/2010/main" val="151043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これはほんの一部でこの研究をしている時もどんどんアプリが増えていっていました。そして、今も多くの企業が採用しています。</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3</a:t>
            </a:fld>
            <a:endParaRPr kumimoji="1" lang="ja-JP" altLang="en-US" dirty="0"/>
          </a:p>
        </p:txBody>
      </p:sp>
    </p:spTree>
    <p:extLst>
      <p:ext uri="{BB962C8B-B14F-4D97-AF65-F5344CB8AC3E}">
        <p14:creationId xmlns:p14="http://schemas.microsoft.com/office/powerpoint/2010/main" val="1320658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コーポレートアプリの代表的な写真を貼る</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4</a:t>
            </a:fld>
            <a:endParaRPr kumimoji="1" lang="ja-JP" altLang="en-US" dirty="0"/>
          </a:p>
        </p:txBody>
      </p:sp>
    </p:spTree>
    <p:extLst>
      <p:ext uri="{BB962C8B-B14F-4D97-AF65-F5344CB8AC3E}">
        <p14:creationId xmlns:p14="http://schemas.microsoft.com/office/powerpoint/2010/main" val="2605250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6</a:t>
            </a:fld>
            <a:endParaRPr kumimoji="1" lang="ja-JP" altLang="en-US" dirty="0"/>
          </a:p>
        </p:txBody>
      </p:sp>
    </p:spTree>
    <p:extLst>
      <p:ext uri="{BB962C8B-B14F-4D97-AF65-F5344CB8AC3E}">
        <p14:creationId xmlns:p14="http://schemas.microsoft.com/office/powerpoint/2010/main" val="1850318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7</a:t>
            </a:fld>
            <a:endParaRPr kumimoji="1" lang="ja-JP" altLang="en-US" dirty="0"/>
          </a:p>
        </p:txBody>
      </p:sp>
    </p:spTree>
    <p:extLst>
      <p:ext uri="{BB962C8B-B14F-4D97-AF65-F5344CB8AC3E}">
        <p14:creationId xmlns:p14="http://schemas.microsoft.com/office/powerpoint/2010/main" val="398048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S PMincho" charset="-128"/>
                <a:ea typeface="MS PMincho" charset="-128"/>
                <a:cs typeface="MS PMincho" charset="-128"/>
              </a:rPr>
              <a:t>Apple</a:t>
            </a:r>
            <a:r>
              <a:rPr lang="ja-JP" altLang="en-US" sz="1200" dirty="0">
                <a:latin typeface="MS PMincho" charset="-128"/>
                <a:ea typeface="MS PMincho" charset="-128"/>
                <a:cs typeface="MS PMincho" charset="-128"/>
              </a:rPr>
              <a:t>をはじめ</a:t>
            </a:r>
            <a:r>
              <a:rPr lang="en-US" altLang="ja-JP" sz="1200" dirty="0">
                <a:latin typeface="MS PMincho" charset="-128"/>
                <a:ea typeface="MS PMincho" charset="-128"/>
                <a:cs typeface="MS PMincho" charset="-128"/>
              </a:rPr>
              <a:t>Google</a:t>
            </a:r>
            <a:r>
              <a:rPr lang="ja-JP" altLang="en-US" sz="1200" dirty="0">
                <a:latin typeface="MS PMincho" charset="-128"/>
                <a:ea typeface="MS PMincho" charset="-128"/>
                <a:cs typeface="MS PMincho" charset="-128"/>
              </a:rPr>
              <a:t>などの企業はこうしたアプリを販売するアプリストアをユーザーへ提供するとともに、アプリ開発者に対しては開発環境を提供することで、サードパーティーによるアプリ開発を誘引し、ユーザー向けのアプリを充実させた</a:t>
            </a:r>
            <a:endParaRPr kumimoji="1" lang="ja-JP" altLang="en-US" sz="1200" spc="-150" dirty="0">
              <a:latin typeface="MS PMincho" charset="-128"/>
              <a:ea typeface="MS PMincho" charset="-128"/>
              <a:cs typeface="MS PMincho"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9</a:t>
            </a:fld>
            <a:endParaRPr kumimoji="1" lang="ja-JP" altLang="en-US" dirty="0"/>
          </a:p>
        </p:txBody>
      </p:sp>
    </p:spTree>
    <p:extLst>
      <p:ext uri="{BB962C8B-B14F-4D97-AF65-F5344CB8AC3E}">
        <p14:creationId xmlns:p14="http://schemas.microsoft.com/office/powerpoint/2010/main" val="353642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クーポン以外の機能で具体的に何が良いのか提案できると良い</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13</a:t>
            </a:fld>
            <a:endParaRPr kumimoji="1" lang="ja-JP" altLang="en-US" dirty="0"/>
          </a:p>
        </p:txBody>
      </p:sp>
    </p:spTree>
    <p:extLst>
      <p:ext uri="{BB962C8B-B14F-4D97-AF65-F5344CB8AC3E}">
        <p14:creationId xmlns:p14="http://schemas.microsoft.com/office/powerpoint/2010/main" val="806885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紙は物理的にもらわなければいけない　ダウンロードすればすべての店のクーポンを得られるため、消耗戦になりやすい　</a:t>
            </a:r>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21</a:t>
            </a:fld>
            <a:endParaRPr kumimoji="1" lang="ja-JP" altLang="en-US" dirty="0"/>
          </a:p>
        </p:txBody>
      </p:sp>
    </p:spTree>
    <p:extLst>
      <p:ext uri="{BB962C8B-B14F-4D97-AF65-F5344CB8AC3E}">
        <p14:creationId xmlns:p14="http://schemas.microsoft.com/office/powerpoint/2010/main" val="2004690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FB2704F-CED4-AD4A-B175-068430476A1C}" type="datetime1">
              <a:rPr kumimoji="1" lang="ja-JP" altLang="en-US" smtClean="0"/>
              <a:t>2017/12/13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1209108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CCC3CEF-FAEF-0646-A96E-900060218943}" type="datetime1">
              <a:rPr kumimoji="1" lang="ja-JP" altLang="en-US" smtClean="0"/>
              <a:t>2017/12/13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025104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BAA42A-2F3A-5F44-A3EB-7531AC02C059}" type="datetime1">
              <a:rPr kumimoji="1" lang="ja-JP" altLang="en-US" smtClean="0"/>
              <a:t>2017/12/13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794893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21D43B-41AE-AB4A-836A-66B274A7C23A}" type="datetime1">
              <a:rPr kumimoji="1" lang="ja-JP" altLang="en-US" smtClean="0"/>
              <a:t>2017/12/13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553379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ED2D208-8842-0440-B8A1-AA76BC5902C3}" type="datetime1">
              <a:rPr kumimoji="1" lang="ja-JP" altLang="en-US" smtClean="0"/>
              <a:t>2017/12/13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1367393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043DC49-F3A9-CE41-B22E-A8DFEFAA8C11}" type="datetime1">
              <a:rPr kumimoji="1" lang="ja-JP" altLang="en-US" smtClean="0"/>
              <a:t>2017/12/13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967719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E105760-9F80-8244-A720-ACE62FAE7A32}" type="datetime1">
              <a:rPr kumimoji="1" lang="ja-JP" altLang="en-US" smtClean="0"/>
              <a:t>2017/12/13</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697778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49841E-C75E-124A-80C7-FCDF56E9DD89}" type="datetime1">
              <a:rPr kumimoji="1" lang="ja-JP" altLang="en-US" smtClean="0"/>
              <a:t>2017/12/13</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582707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68028B-401A-E148-A22C-D22E7C2EC086}" type="datetime1">
              <a:rPr kumimoji="1" lang="ja-JP" altLang="en-US" smtClean="0"/>
              <a:t>2017/12/13</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84262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8A5755-E657-F946-805C-DD37B8EB5239}" type="datetime1">
              <a:rPr kumimoji="1" lang="ja-JP" altLang="en-US" smtClean="0"/>
              <a:t>2017/12/13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70139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8889A01-DBB2-6149-B7A1-4423FA031333}" type="datetime1">
              <a:rPr kumimoji="1" lang="ja-JP" altLang="en-US" smtClean="0"/>
              <a:t>2017/12/13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1352363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F17609-106F-004D-AA3E-3B782AC73BAD}" type="datetime1">
              <a:rPr kumimoji="1" lang="ja-JP" altLang="en-US" smtClean="0"/>
              <a:t>2017/12/13</a:t>
            </a:fld>
            <a:endParaRPr kumimoji="1" lang="ja-JP"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21483239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0.jpeg"/><Relationship Id="rId7" Type="http://schemas.microsoft.com/office/2007/relationships/hdphoto" Target="../media/hdphoto6.wdp"/><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2.png"/><Relationship Id="rId5" Type="http://schemas.microsoft.com/office/2007/relationships/hdphoto" Target="../media/hdphoto5.wdp"/><Relationship Id="rId4" Type="http://schemas.openxmlformats.org/officeDocument/2006/relationships/image" Target="../media/image71.png"/></Relationships>
</file>

<file path=ppt/slides/_rels/slide1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8.jpeg"/><Relationship Id="rId2" Type="http://schemas.openxmlformats.org/officeDocument/2006/relationships/image" Target="../media/image74.tiff"/><Relationship Id="rId1" Type="http://schemas.openxmlformats.org/officeDocument/2006/relationships/slideLayout" Target="../slideLayouts/slideLayout7.xml"/><Relationship Id="rId6" Type="http://schemas.openxmlformats.org/officeDocument/2006/relationships/image" Target="../media/image77.jpeg"/><Relationship Id="rId5" Type="http://schemas.openxmlformats.org/officeDocument/2006/relationships/image" Target="../media/image76.tiff"/><Relationship Id="rId4" Type="http://schemas.microsoft.com/office/2007/relationships/hdphoto" Target="../media/hdphoto7.wdp"/></Relationships>
</file>

<file path=ppt/slides/_rels/slide1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tiff"/><Relationship Id="rId5" Type="http://schemas.openxmlformats.org/officeDocument/2006/relationships/image" Target="../media/image82.png"/><Relationship Id="rId4" Type="http://schemas.openxmlformats.org/officeDocument/2006/relationships/image" Target="../media/image8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4.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hyperlink" Target="http://mangatop.info/sozai/jinbutuman/1624/" TargetMode="External"/><Relationship Id="rId7" Type="http://schemas.microsoft.com/office/2007/relationships/hdphoto" Target="../media/hdphoto9.wdp"/><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6.png"/><Relationship Id="rId5" Type="http://schemas.microsoft.com/office/2007/relationships/hdphoto" Target="../media/hdphoto8.wdp"/><Relationship Id="rId10" Type="http://schemas.openxmlformats.org/officeDocument/2006/relationships/image" Target="../media/image88.tiff"/><Relationship Id="rId4" Type="http://schemas.openxmlformats.org/officeDocument/2006/relationships/image" Target="../media/image85.png"/><Relationship Id="rId9" Type="http://schemas.microsoft.com/office/2007/relationships/hdphoto" Target="../media/hdphoto10.wdp"/></Relationships>
</file>

<file path=ppt/slides/_rels/slide22.xml.rels><?xml version="1.0" encoding="UTF-8" standalone="yes"?>
<Relationships xmlns="http://schemas.openxmlformats.org/package/2006/relationships"><Relationship Id="rId8" Type="http://schemas.microsoft.com/office/2007/relationships/hdphoto" Target="../media/hdphoto13.wdp"/><Relationship Id="rId13" Type="http://schemas.openxmlformats.org/officeDocument/2006/relationships/image" Target="../media/image95.png"/><Relationship Id="rId3" Type="http://schemas.microsoft.com/office/2007/relationships/hdphoto" Target="../media/hdphoto11.wdp"/><Relationship Id="rId7" Type="http://schemas.openxmlformats.org/officeDocument/2006/relationships/image" Target="../media/image92.png"/><Relationship Id="rId12" Type="http://schemas.microsoft.com/office/2007/relationships/hdphoto" Target="../media/hdphoto15.wdp"/><Relationship Id="rId2" Type="http://schemas.openxmlformats.org/officeDocument/2006/relationships/image" Target="../media/image89.png"/><Relationship Id="rId1" Type="http://schemas.openxmlformats.org/officeDocument/2006/relationships/slideLayout" Target="../slideLayouts/slideLayout7.xml"/><Relationship Id="rId6" Type="http://schemas.openxmlformats.org/officeDocument/2006/relationships/image" Target="../media/image91.png"/><Relationship Id="rId11" Type="http://schemas.openxmlformats.org/officeDocument/2006/relationships/image" Target="../media/image94.png"/><Relationship Id="rId5" Type="http://schemas.microsoft.com/office/2007/relationships/hdphoto" Target="../media/hdphoto12.wdp"/><Relationship Id="rId15" Type="http://schemas.openxmlformats.org/officeDocument/2006/relationships/hyperlink" Target="http://mangatop.info/sozai/jinbutuman/1624/" TargetMode="External"/><Relationship Id="rId10" Type="http://schemas.microsoft.com/office/2007/relationships/hdphoto" Target="../media/hdphoto14.wdp"/><Relationship Id="rId4" Type="http://schemas.openxmlformats.org/officeDocument/2006/relationships/image" Target="../media/image90.png"/><Relationship Id="rId9" Type="http://schemas.openxmlformats.org/officeDocument/2006/relationships/image" Target="../media/image93.png"/><Relationship Id="rId14" Type="http://schemas.microsoft.com/office/2007/relationships/hdphoto" Target="../media/hdphoto16.wdp"/></Relationships>
</file>

<file path=ppt/slides/_rels/slide23.xml.rels><?xml version="1.0" encoding="UTF-8" standalone="yes"?>
<Relationships xmlns="http://schemas.openxmlformats.org/package/2006/relationships"><Relationship Id="rId3" Type="http://schemas.openxmlformats.org/officeDocument/2006/relationships/image" Target="../media/image97.tiff"/><Relationship Id="rId2" Type="http://schemas.openxmlformats.org/officeDocument/2006/relationships/image" Target="../media/image96.png"/><Relationship Id="rId1" Type="http://schemas.openxmlformats.org/officeDocument/2006/relationships/slideLayout" Target="../slideLayouts/slideLayout2.xml"/><Relationship Id="rId5" Type="http://schemas.openxmlformats.org/officeDocument/2006/relationships/hyperlink" Target="http://mangatop.info/sozai/jinbutuman/1624/" TargetMode="External"/><Relationship Id="rId4" Type="http://schemas.openxmlformats.org/officeDocument/2006/relationships/image" Target="../media/image98.tiff"/></Relationships>
</file>

<file path=ppt/slides/_rels/slide2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3.tiff"/><Relationship Id="rId2" Type="http://schemas.openxmlformats.org/officeDocument/2006/relationships/image" Target="../media/image102.tif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 Id="rId4" Type="http://schemas.microsoft.com/office/2007/relationships/hdphoto" Target="../media/hdphoto17.wdp"/></Relationships>
</file>

<file path=ppt/slides/_rels/slide2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3" Type="http://schemas.openxmlformats.org/officeDocument/2006/relationships/image" Target="../media/image13.png"/><Relationship Id="rId18" Type="http://schemas.openxmlformats.org/officeDocument/2006/relationships/image" Target="../media/image18.jpeg"/><Relationship Id="rId26" Type="http://schemas.openxmlformats.org/officeDocument/2006/relationships/image" Target="../media/image26.gif"/><Relationship Id="rId39" Type="http://schemas.openxmlformats.org/officeDocument/2006/relationships/image" Target="../media/image39.png"/><Relationship Id="rId21" Type="http://schemas.openxmlformats.org/officeDocument/2006/relationships/image" Target="../media/image21.jpeg"/><Relationship Id="rId34" Type="http://schemas.openxmlformats.org/officeDocument/2006/relationships/image" Target="../media/image34.gif"/><Relationship Id="rId42" Type="http://schemas.openxmlformats.org/officeDocument/2006/relationships/image" Target="../media/image42.jpeg"/><Relationship Id="rId47" Type="http://schemas.openxmlformats.org/officeDocument/2006/relationships/image" Target="../media/image47.jpeg"/><Relationship Id="rId50" Type="http://schemas.openxmlformats.org/officeDocument/2006/relationships/image" Target="../media/image50.jpeg"/><Relationship Id="rId55" Type="http://schemas.openxmlformats.org/officeDocument/2006/relationships/image" Target="../media/image55.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gif"/><Relationship Id="rId33" Type="http://schemas.openxmlformats.org/officeDocument/2006/relationships/image" Target="../media/image33.jpeg"/><Relationship Id="rId38" Type="http://schemas.openxmlformats.org/officeDocument/2006/relationships/image" Target="../media/image38.jpeg"/><Relationship Id="rId46" Type="http://schemas.openxmlformats.org/officeDocument/2006/relationships/image" Target="../media/image46.png"/><Relationship Id="rId2" Type="http://schemas.openxmlformats.org/officeDocument/2006/relationships/notesSlide" Target="../notesSlides/notesSlide3.xml"/><Relationship Id="rId16" Type="http://schemas.openxmlformats.org/officeDocument/2006/relationships/image" Target="../media/image16.jpeg"/><Relationship Id="rId20" Type="http://schemas.openxmlformats.org/officeDocument/2006/relationships/image" Target="../media/image20.jpeg"/><Relationship Id="rId29" Type="http://schemas.openxmlformats.org/officeDocument/2006/relationships/image" Target="../media/image29.png"/><Relationship Id="rId41" Type="http://schemas.openxmlformats.org/officeDocument/2006/relationships/image" Target="../media/image41.gif"/><Relationship Id="rId54" Type="http://schemas.openxmlformats.org/officeDocument/2006/relationships/image" Target="../media/image54.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32" Type="http://schemas.openxmlformats.org/officeDocument/2006/relationships/image" Target="../media/image32.jpeg"/><Relationship Id="rId37" Type="http://schemas.openxmlformats.org/officeDocument/2006/relationships/image" Target="../media/image37.png"/><Relationship Id="rId40" Type="http://schemas.openxmlformats.org/officeDocument/2006/relationships/image" Target="../media/image40.jpeg"/><Relationship Id="rId45" Type="http://schemas.openxmlformats.org/officeDocument/2006/relationships/image" Target="../media/image45.jpeg"/><Relationship Id="rId53" Type="http://schemas.openxmlformats.org/officeDocument/2006/relationships/image" Target="../media/image53.png"/><Relationship Id="rId5" Type="http://schemas.openxmlformats.org/officeDocument/2006/relationships/image" Target="../media/image5.jpeg"/><Relationship Id="rId15" Type="http://schemas.openxmlformats.org/officeDocument/2006/relationships/image" Target="../media/image15.jpeg"/><Relationship Id="rId23" Type="http://schemas.openxmlformats.org/officeDocument/2006/relationships/image" Target="../media/image23.jpeg"/><Relationship Id="rId28" Type="http://schemas.openxmlformats.org/officeDocument/2006/relationships/image" Target="../media/image28.jpeg"/><Relationship Id="rId36" Type="http://schemas.openxmlformats.org/officeDocument/2006/relationships/image" Target="../media/image36.png"/><Relationship Id="rId49" Type="http://schemas.openxmlformats.org/officeDocument/2006/relationships/image" Target="../media/image49.jpeg"/><Relationship Id="rId10" Type="http://schemas.openxmlformats.org/officeDocument/2006/relationships/image" Target="../media/image10.jpeg"/><Relationship Id="rId19" Type="http://schemas.openxmlformats.org/officeDocument/2006/relationships/image" Target="../media/image19.png"/><Relationship Id="rId31" Type="http://schemas.openxmlformats.org/officeDocument/2006/relationships/image" Target="../media/image31.jpeg"/><Relationship Id="rId44" Type="http://schemas.openxmlformats.org/officeDocument/2006/relationships/image" Target="../media/image44.gif"/><Relationship Id="rId52" Type="http://schemas.openxmlformats.org/officeDocument/2006/relationships/image" Target="../media/image52.jpe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jpeg"/><Relationship Id="rId30" Type="http://schemas.openxmlformats.org/officeDocument/2006/relationships/image" Target="../media/image30.jpeg"/><Relationship Id="rId35" Type="http://schemas.openxmlformats.org/officeDocument/2006/relationships/image" Target="../media/image35.png"/><Relationship Id="rId43" Type="http://schemas.openxmlformats.org/officeDocument/2006/relationships/image" Target="../media/image43.png"/><Relationship Id="rId48" Type="http://schemas.openxmlformats.org/officeDocument/2006/relationships/image" Target="../media/image48.jpeg"/><Relationship Id="rId8" Type="http://schemas.openxmlformats.org/officeDocument/2006/relationships/image" Target="../media/image8.png"/><Relationship Id="rId51" Type="http://schemas.openxmlformats.org/officeDocument/2006/relationships/image" Target="../media/image51.jpeg"/><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8" Type="http://schemas.openxmlformats.org/officeDocument/2006/relationships/image" Target="../media/image110.png"/><Relationship Id="rId3" Type="http://schemas.microsoft.com/office/2007/relationships/hdphoto" Target="../media/hdphoto18.wdp"/><Relationship Id="rId7" Type="http://schemas.microsoft.com/office/2007/relationships/hdphoto" Target="../media/hdphoto20.wdp"/><Relationship Id="rId2" Type="http://schemas.openxmlformats.org/officeDocument/2006/relationships/image" Target="../media/image107.png"/><Relationship Id="rId1" Type="http://schemas.openxmlformats.org/officeDocument/2006/relationships/slideLayout" Target="../slideLayouts/slideLayout7.xml"/><Relationship Id="rId6" Type="http://schemas.openxmlformats.org/officeDocument/2006/relationships/image" Target="../media/image109.png"/><Relationship Id="rId5" Type="http://schemas.microsoft.com/office/2007/relationships/hdphoto" Target="../media/hdphoto19.wdp"/><Relationship Id="rId4" Type="http://schemas.openxmlformats.org/officeDocument/2006/relationships/image" Target="../media/image108.png"/><Relationship Id="rId9" Type="http://schemas.microsoft.com/office/2007/relationships/hdphoto" Target="../media/hdphoto21.wdp"/></Relationships>
</file>

<file path=ppt/slides/_rels/slide31.xml.rels><?xml version="1.0" encoding="UTF-8" standalone="yes"?>
<Relationships xmlns="http://schemas.openxmlformats.org/package/2006/relationships"><Relationship Id="rId2" Type="http://schemas.openxmlformats.org/officeDocument/2006/relationships/image" Target="../media/image111.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15.jpeg"/><Relationship Id="rId3" Type="http://schemas.openxmlformats.org/officeDocument/2006/relationships/image" Target="../media/image112.png"/><Relationship Id="rId7" Type="http://schemas.openxmlformats.org/officeDocument/2006/relationships/image" Target="../media/image114.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23.wdp"/><Relationship Id="rId5" Type="http://schemas.openxmlformats.org/officeDocument/2006/relationships/image" Target="../media/image113.png"/><Relationship Id="rId4" Type="http://schemas.microsoft.com/office/2007/relationships/hdphoto" Target="../media/hdphoto22.wdp"/><Relationship Id="rId9" Type="http://schemas.openxmlformats.org/officeDocument/2006/relationships/image" Target="../media/image116.png"/></Relationships>
</file>

<file path=ppt/slides/_rels/slide33.xml.rels><?xml version="1.0" encoding="UTF-8" standalone="yes"?>
<Relationships xmlns="http://schemas.openxmlformats.org/package/2006/relationships"><Relationship Id="rId2" Type="http://schemas.openxmlformats.org/officeDocument/2006/relationships/image" Target="../media/image117.tif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9.png"/><Relationship Id="rId4" Type="http://schemas.microsoft.com/office/2007/relationships/hdphoto" Target="../media/hdphoto24.wdp"/></Relationships>
</file>

<file path=ppt/slides/_rels/slide36.xml.rels><?xml version="1.0" encoding="UTF-8" standalone="yes"?>
<Relationships xmlns="http://schemas.openxmlformats.org/package/2006/relationships"><Relationship Id="rId3" Type="http://schemas.openxmlformats.org/officeDocument/2006/relationships/image" Target="../media/image120.jpeg"/><Relationship Id="rId7" Type="http://schemas.microsoft.com/office/2007/relationships/hdphoto" Target="../media/hdphoto25.wdp"/><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23.png"/><Relationship Id="rId5" Type="http://schemas.openxmlformats.org/officeDocument/2006/relationships/image" Target="../media/image122.jpeg"/><Relationship Id="rId4" Type="http://schemas.openxmlformats.org/officeDocument/2006/relationships/image" Target="../media/image12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microsoft.com/office/2007/relationships/hdphoto" Target="../media/hdphoto26.wdp"/><Relationship Id="rId2" Type="http://schemas.openxmlformats.org/officeDocument/2006/relationships/image" Target="../media/image124.png"/><Relationship Id="rId1" Type="http://schemas.openxmlformats.org/officeDocument/2006/relationships/slideLayout" Target="../slideLayouts/slideLayout7.xml"/><Relationship Id="rId5" Type="http://schemas.openxmlformats.org/officeDocument/2006/relationships/image" Target="../media/image126.tiff"/><Relationship Id="rId4" Type="http://schemas.openxmlformats.org/officeDocument/2006/relationships/image" Target="../media/image125.png"/></Relationships>
</file>

<file path=ppt/slides/_rels/slide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microsoft.com/office/2007/relationships/hdphoto" Target="../media/hdphoto27.wdp"/><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29.png"/><Relationship Id="rId7" Type="http://schemas.openxmlformats.org/officeDocument/2006/relationships/image" Target="../media/image131.tiff"/><Relationship Id="rId2" Type="http://schemas.openxmlformats.org/officeDocument/2006/relationships/image" Target="../media/image128.png"/><Relationship Id="rId1" Type="http://schemas.openxmlformats.org/officeDocument/2006/relationships/slideLayout" Target="../slideLayouts/slideLayout2.xml"/><Relationship Id="rId6" Type="http://schemas.openxmlformats.org/officeDocument/2006/relationships/image" Target="../media/image130.png"/><Relationship Id="rId5" Type="http://schemas.microsoft.com/office/2007/relationships/hdphoto" Target="../media/hdphoto26.wdp"/><Relationship Id="rId4" Type="http://schemas.openxmlformats.org/officeDocument/2006/relationships/image" Target="../media/image124.png"/></Relationships>
</file>

<file path=ppt/slides/_rels/slide4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 Id="rId4" Type="http://schemas.openxmlformats.org/officeDocument/2006/relationships/image" Target="../media/image13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png"/><Relationship Id="rId1" Type="http://schemas.openxmlformats.org/officeDocument/2006/relationships/slideLayout" Target="../slideLayouts/slideLayout2.xml"/><Relationship Id="rId4" Type="http://schemas.openxmlformats.org/officeDocument/2006/relationships/image" Target="../media/image13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0.png"/><Relationship Id="rId11" Type="http://schemas.openxmlformats.org/officeDocument/2006/relationships/image" Target="../media/image64.png"/><Relationship Id="rId5" Type="http://schemas.openxmlformats.org/officeDocument/2006/relationships/image" Target="../media/image59.png"/><Relationship Id="rId10" Type="http://schemas.openxmlformats.org/officeDocument/2006/relationships/image" Target="../media/image63.png"/><Relationship Id="rId4" Type="http://schemas.openxmlformats.org/officeDocument/2006/relationships/image" Target="../media/image58.png"/><Relationship Id="rId9" Type="http://schemas.openxmlformats.org/officeDocument/2006/relationships/image" Target="../media/image62.png"/></Relationships>
</file>

<file path=ppt/slides/_rels/slide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6.png"/><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0" y="-29236"/>
            <a:ext cx="12192000" cy="462462"/>
          </a:xfrm>
          <a:prstGeom prst="rect">
            <a:avLst/>
          </a:prstGeom>
          <a:solidFill>
            <a:srgbClr val="8DC8DA"/>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 name="タイトル 1"/>
          <p:cNvSpPr>
            <a:spLocks noGrp="1"/>
          </p:cNvSpPr>
          <p:nvPr>
            <p:ph type="ctrTitle"/>
          </p:nvPr>
        </p:nvSpPr>
        <p:spPr>
          <a:xfrm>
            <a:off x="1145154" y="885608"/>
            <a:ext cx="9932700" cy="2048380"/>
          </a:xfrm>
          <a:noFill/>
          <a:ln w="28575">
            <a:solidFill>
              <a:schemeClr val="accent2">
                <a:lumMod val="75000"/>
              </a:schemeClr>
            </a:solidFill>
          </a:ln>
        </p:spPr>
        <p:txBody>
          <a:bodyPr>
            <a:normAutofit/>
          </a:bodyPr>
          <a:lstStyle/>
          <a:p>
            <a:pPr algn="l"/>
            <a:r>
              <a:rPr lang="ja-JP" altLang="en-US" sz="5400" dirty="0">
                <a:solidFill>
                  <a:schemeClr val="tx2">
                    <a:lumMod val="50000"/>
                  </a:schemeClr>
                </a:solidFill>
                <a:latin typeface="Tsukushi B Round Gothic" charset="-128"/>
                <a:ea typeface="Tsukushi B Round Gothic" charset="-128"/>
                <a:cs typeface="Tsukushi B Round Gothic" charset="-128"/>
              </a:rPr>
              <a:t>コーポレートアプリは、</a:t>
            </a:r>
            <a:br>
              <a:rPr lang="en-US" altLang="ja-JP" sz="5400" dirty="0">
                <a:solidFill>
                  <a:schemeClr val="tx2">
                    <a:lumMod val="50000"/>
                  </a:schemeClr>
                </a:solidFill>
                <a:latin typeface="Tsukushi B Round Gothic" charset="-128"/>
                <a:ea typeface="Tsukushi B Round Gothic" charset="-128"/>
                <a:cs typeface="Tsukushi B Round Gothic" charset="-128"/>
              </a:rPr>
            </a:br>
            <a:r>
              <a:rPr lang="ja-JP" altLang="en-US" sz="5400" dirty="0">
                <a:solidFill>
                  <a:schemeClr val="tx2">
                    <a:lumMod val="50000"/>
                  </a:schemeClr>
                </a:solidFill>
                <a:latin typeface="Tsukushi B Round Gothic" charset="-128"/>
                <a:ea typeface="Tsukushi B Round Gothic" charset="-128"/>
                <a:cs typeface="Tsukushi B Round Gothic" charset="-128"/>
              </a:rPr>
              <a:t>　　　　　　　</a:t>
            </a:r>
            <a:endParaRPr kumimoji="1" lang="ja-JP" altLang="en-US" sz="5400" dirty="0">
              <a:solidFill>
                <a:schemeClr val="tx2">
                  <a:lumMod val="50000"/>
                </a:schemeClr>
              </a:solidFill>
              <a:latin typeface="Tsukushi B Round Gothic" charset="-128"/>
              <a:ea typeface="Tsukushi B Round Gothic" charset="-128"/>
              <a:cs typeface="Tsukushi B Round Gothic" charset="-128"/>
            </a:endParaRPr>
          </a:p>
        </p:txBody>
      </p:sp>
      <p:sp>
        <p:nvSpPr>
          <p:cNvPr id="3" name="サブタイトル 2"/>
          <p:cNvSpPr>
            <a:spLocks noGrp="1"/>
          </p:cNvSpPr>
          <p:nvPr>
            <p:ph type="subTitle" idx="1"/>
          </p:nvPr>
        </p:nvSpPr>
        <p:spPr>
          <a:xfrm>
            <a:off x="3939970" y="4392384"/>
            <a:ext cx="9144000" cy="1655762"/>
          </a:xfrm>
        </p:spPr>
        <p:txBody>
          <a:bodyPr/>
          <a:lstStyle/>
          <a:p>
            <a:r>
              <a:rPr lang="ja-JP" altLang="en-US" b="1" u="sng" dirty="0">
                <a:latin typeface="MS Mincho" charset="-128"/>
                <a:ea typeface="MS Mincho" charset="-128"/>
                <a:cs typeface="MS Mincho" charset="-128"/>
              </a:rPr>
              <a:t>拓殖大学　　　　田嶋ゼミナール　Ａ班</a:t>
            </a:r>
            <a:endParaRPr lang="en-US" altLang="ja-JP" b="1" u="sng" dirty="0">
              <a:latin typeface="MS Mincho" charset="-128"/>
              <a:ea typeface="MS Mincho" charset="-128"/>
              <a:cs typeface="MS Mincho" charset="-128"/>
            </a:endParaRPr>
          </a:p>
          <a:p>
            <a:r>
              <a:rPr lang="ja-JP" altLang="en-US" b="1" dirty="0">
                <a:solidFill>
                  <a:schemeClr val="tx2">
                    <a:lumMod val="50000"/>
                  </a:schemeClr>
                </a:solidFill>
                <a:latin typeface="MS Mincho" charset="-128"/>
                <a:ea typeface="MS Mincho" charset="-128"/>
                <a:cs typeface="MS Mincho" charset="-128"/>
              </a:rPr>
              <a:t>齊藤浩祐　田村耀乙　徐雨</a:t>
            </a:r>
            <a:r>
              <a:rPr lang="zh-CN" altLang="en-US" b="1" dirty="0">
                <a:solidFill>
                  <a:schemeClr val="tx2">
                    <a:lumMod val="50000"/>
                  </a:schemeClr>
                </a:solidFill>
                <a:latin typeface="MS Mincho" charset="-128"/>
                <a:ea typeface="MS Mincho" charset="-128"/>
                <a:cs typeface="MS Mincho" charset="-128"/>
              </a:rPr>
              <a:t>婷 </a:t>
            </a:r>
            <a:r>
              <a:rPr lang="ja-JP" altLang="en-US" b="1" dirty="0">
                <a:solidFill>
                  <a:schemeClr val="tx2">
                    <a:lumMod val="50000"/>
                  </a:schemeClr>
                </a:solidFill>
                <a:latin typeface="MS Mincho" charset="-128"/>
                <a:ea typeface="MS Mincho" charset="-128"/>
                <a:cs typeface="MS Mincho" charset="-128"/>
              </a:rPr>
              <a:t>岩間成海</a:t>
            </a:r>
            <a:endParaRPr lang="en-US" altLang="ja-JP" b="1" dirty="0">
              <a:solidFill>
                <a:schemeClr val="tx2">
                  <a:lumMod val="50000"/>
                </a:schemeClr>
              </a:solidFill>
              <a:latin typeface="MS Mincho" charset="-128"/>
              <a:ea typeface="MS Mincho" charset="-128"/>
              <a:cs typeface="MS Mincho" charset="-128"/>
            </a:endParaRPr>
          </a:p>
          <a:p>
            <a:endParaRPr kumimoji="1" lang="en-US" altLang="ja-JP" dirty="0">
              <a:latin typeface="MS Mincho" charset="-128"/>
              <a:ea typeface="MS Mincho" charset="-128"/>
              <a:cs typeface="MS Mincho" charset="-128"/>
            </a:endParaRPr>
          </a:p>
        </p:txBody>
      </p:sp>
      <p:sp>
        <p:nvSpPr>
          <p:cNvPr id="7" name="正方形/長方形 6"/>
          <p:cNvSpPr/>
          <p:nvPr/>
        </p:nvSpPr>
        <p:spPr>
          <a:xfrm>
            <a:off x="15504" y="5699228"/>
            <a:ext cx="12192000" cy="1165860"/>
          </a:xfrm>
          <a:prstGeom prst="rect">
            <a:avLst/>
          </a:prstGeom>
          <a:solidFill>
            <a:srgbClr val="8DC8DA"/>
          </a:solidFill>
          <a:effectLst>
            <a:outerShdw blurRad="254000" dist="533400" dir="198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nvGrpSpPr>
          <p:cNvPr id="9" name="図形グループ 8"/>
          <p:cNvGrpSpPr/>
          <p:nvPr/>
        </p:nvGrpSpPr>
        <p:grpSpPr>
          <a:xfrm>
            <a:off x="-57242" y="3065889"/>
            <a:ext cx="5827035" cy="4747944"/>
            <a:chOff x="-471940" y="2636030"/>
            <a:chExt cx="5827035" cy="4747944"/>
          </a:xfrm>
          <a:effectLst>
            <a:outerShdw blurRad="152400" dist="139700" dir="19920000" sx="97000" sy="97000" algn="l" rotWithShape="0">
              <a:prstClr val="black">
                <a:alpha val="70000"/>
              </a:prstClr>
            </a:outerShdw>
          </a:effectLst>
        </p:grpSpPr>
        <p:grpSp>
          <p:nvGrpSpPr>
            <p:cNvPr id="8" name="図形グループ 7"/>
            <p:cNvGrpSpPr/>
            <p:nvPr/>
          </p:nvGrpSpPr>
          <p:grpSpPr>
            <a:xfrm>
              <a:off x="-140422" y="2636030"/>
              <a:ext cx="5495517" cy="3541401"/>
              <a:chOff x="-140422" y="2636030"/>
              <a:chExt cx="5495517" cy="3541401"/>
            </a:xfrm>
          </p:grpSpPr>
          <p:grpSp>
            <p:nvGrpSpPr>
              <p:cNvPr id="6" name="図形グループ 5"/>
              <p:cNvGrpSpPr/>
              <p:nvPr/>
            </p:nvGrpSpPr>
            <p:grpSpPr>
              <a:xfrm>
                <a:off x="-140422" y="2636030"/>
                <a:ext cx="5495517" cy="3541401"/>
                <a:chOff x="-140422" y="2636030"/>
                <a:chExt cx="5495517" cy="3541401"/>
              </a:xfrm>
            </p:grpSpPr>
            <p:grpSp>
              <p:nvGrpSpPr>
                <p:cNvPr id="19" name="図形グループ 18"/>
                <p:cNvGrpSpPr/>
                <p:nvPr/>
              </p:nvGrpSpPr>
              <p:grpSpPr>
                <a:xfrm rot="20964512">
                  <a:off x="-140422" y="2636030"/>
                  <a:ext cx="5495517" cy="3541401"/>
                  <a:chOff x="2203025" y="3627426"/>
                  <a:chExt cx="5789009" cy="3758938"/>
                </a:xfrm>
                <a:effectLst>
                  <a:outerShdw blurRad="50800" dist="38100" dir="13500000" algn="br" rotWithShape="0">
                    <a:prstClr val="black">
                      <a:alpha val="40000"/>
                    </a:prstClr>
                  </a:outerShdw>
                </a:effectLst>
              </p:grpSpPr>
              <p:pic>
                <p:nvPicPr>
                  <p:cNvPr id="20" name="図 19"/>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9366" b="100000" l="188" r="97368">
                                <a14:foregroundMark x1="4699" y1="73829" x2="4699" y2="73829"/>
                                <a14:foregroundMark x1="7707" y1="68044" x2="7707" y2="68044"/>
                                <a14:foregroundMark x1="7707" y1="68044" x2="7707" y2="68044"/>
                                <a14:foregroundMark x1="9211" y1="70799" x2="9211" y2="70799"/>
                                <a14:backgroundMark x1="73872" y1="49311" x2="73872" y2="49311"/>
                                <a14:backgroundMark x1="71241" y1="52066" x2="71241" y2="52066"/>
                                <a14:backgroundMark x1="71053" y1="43526" x2="71053" y2="43526"/>
                                <a14:backgroundMark x1="68233" y1="49587" x2="68233" y2="49587"/>
                              </a14:backgroundRemoval>
                            </a14:imgEffect>
                          </a14:imgLayer>
                        </a14:imgProps>
                      </a:ext>
                      <a:ext uri="{28A0092B-C50C-407E-A947-70E740481C1C}">
                        <a14:useLocalDpi xmlns:a14="http://schemas.microsoft.com/office/drawing/2010/main"/>
                      </a:ext>
                    </a:extLst>
                  </a:blip>
                  <a:srcRect/>
                  <a:stretch/>
                </p:blipFill>
                <p:spPr>
                  <a:xfrm>
                    <a:off x="2979393" y="3627426"/>
                    <a:ext cx="5012641" cy="3292475"/>
                  </a:xfrm>
                  <a:prstGeom prst="rect">
                    <a:avLst/>
                  </a:prstGeom>
                </p:spPr>
              </p:pic>
              <p:sp>
                <p:nvSpPr>
                  <p:cNvPr id="21" name="正方形/長方形 20"/>
                  <p:cNvSpPr/>
                  <p:nvPr/>
                </p:nvSpPr>
                <p:spPr>
                  <a:xfrm rot="18815788">
                    <a:off x="1881835" y="5972965"/>
                    <a:ext cx="1734589" cy="1092209"/>
                  </a:xfrm>
                  <a:prstGeom prst="rect">
                    <a:avLst/>
                  </a:prstGeom>
                  <a:solidFill>
                    <a:srgbClr val="EF72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grpSp>
            <p:sp>
              <p:nvSpPr>
                <p:cNvPr id="5" name="正方形/長方形 4"/>
                <p:cNvSpPr/>
                <p:nvPr/>
              </p:nvSpPr>
              <p:spPr>
                <a:xfrm rot="1047231">
                  <a:off x="3502031" y="3516534"/>
                  <a:ext cx="1232369" cy="801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grpSp>
            <p:nvGrpSpPr>
              <p:cNvPr id="23" name="図形グループ 22"/>
              <p:cNvGrpSpPr/>
              <p:nvPr/>
            </p:nvGrpSpPr>
            <p:grpSpPr>
              <a:xfrm rot="17067363">
                <a:off x="3499786" y="3279176"/>
                <a:ext cx="925354" cy="1305832"/>
                <a:chOff x="412375" y="3643952"/>
                <a:chExt cx="726825" cy="986319"/>
              </a:xfrm>
            </p:grpSpPr>
            <p:sp>
              <p:nvSpPr>
                <p:cNvPr id="24" name="正方形/長方形 23"/>
                <p:cNvSpPr/>
                <p:nvPr/>
              </p:nvSpPr>
              <p:spPr>
                <a:xfrm>
                  <a:off x="883706" y="3643952"/>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25" name="正方形/長方形 24"/>
                <p:cNvSpPr/>
                <p:nvPr/>
              </p:nvSpPr>
              <p:spPr>
                <a:xfrm>
                  <a:off x="413061" y="4009364"/>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26" name="正方形/長方形 25"/>
                <p:cNvSpPr/>
                <p:nvPr/>
              </p:nvSpPr>
              <p:spPr>
                <a:xfrm>
                  <a:off x="412375" y="3643952"/>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27" name="正方形/長方形 26"/>
                <p:cNvSpPr/>
                <p:nvPr/>
              </p:nvSpPr>
              <p:spPr>
                <a:xfrm>
                  <a:off x="883706" y="4009363"/>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28" name="正方形/長方形 27"/>
                <p:cNvSpPr/>
                <p:nvPr/>
              </p:nvSpPr>
              <p:spPr>
                <a:xfrm>
                  <a:off x="883706" y="4374775"/>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29" name="正方形/長方形 28"/>
                <p:cNvSpPr/>
                <p:nvPr/>
              </p:nvSpPr>
              <p:spPr>
                <a:xfrm>
                  <a:off x="412375" y="4374776"/>
                  <a:ext cx="255494" cy="2554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grpSp>
        </p:grpSp>
        <p:sp>
          <p:nvSpPr>
            <p:cNvPr id="22" name="正方形/長方形 21"/>
            <p:cNvSpPr/>
            <p:nvPr/>
          </p:nvSpPr>
          <p:spPr>
            <a:xfrm rot="18268459">
              <a:off x="-789176" y="6011083"/>
              <a:ext cx="1690127" cy="1055656"/>
            </a:xfrm>
            <a:prstGeom prst="rect">
              <a:avLst/>
            </a:prstGeom>
            <a:solidFill>
              <a:srgbClr val="EF72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grpSp>
      <p:pic>
        <p:nvPicPr>
          <p:cNvPr id="30" name="図 29"/>
          <p:cNvPicPr>
            <a:picLocks noChangeAspect="1"/>
          </p:cNvPicPr>
          <p:nvPr/>
        </p:nvPicPr>
        <p:blipFill>
          <a:blip r:embed="rId5">
            <a:duotone>
              <a:schemeClr val="accent3">
                <a:shade val="45000"/>
                <a:satMod val="135000"/>
              </a:schemeClr>
              <a:prstClr val="white"/>
            </a:duotone>
            <a:alphaModFix amt="50000"/>
            <a:extLst>
              <a:ext uri="{BEBA8EAE-BF5A-486C-A8C5-ECC9F3942E4B}">
                <a14:imgProps xmlns:a14="http://schemas.microsoft.com/office/drawing/2010/main">
                  <a14:imgLayer r:embed="rId6">
                    <a14:imgEffect>
                      <a14:backgroundRemoval t="11765" b="62255" l="38866" r="89879">
                        <a14:foregroundMark x1="74899" y1="43137" x2="74899" y2="43137"/>
                        <a14:foregroundMark x1="68421" y1="30882" x2="68421" y2="30882"/>
                        <a14:foregroundMark x1="69636" y1="22549" x2="69636" y2="22549"/>
                        <a14:foregroundMark x1="58300" y1="42157" x2="58300" y2="42157"/>
                        <a14:foregroundMark x1="57895" y1="33333" x2="57895" y2="33333"/>
                        <a14:foregroundMark x1="64777" y1="49020" x2="64777" y2="49020"/>
                        <a14:foregroundMark x1="52632" y1="53431" x2="52632" y2="53431"/>
                        <a14:foregroundMark x1="48988" y1="46078" x2="48988" y2="46078"/>
                        <a14:foregroundMark x1="45749" y1="53922" x2="45749" y2="53922"/>
                      </a14:backgroundRemoval>
                    </a14:imgEffect>
                    <a14:imgEffect>
                      <a14:sharpenSoften amount="50000"/>
                    </a14:imgEffect>
                    <a14:imgEffect>
                      <a14:colorTemperature colorTemp="5900"/>
                    </a14:imgEffect>
                    <a14:imgEffect>
                      <a14:saturation sat="400000"/>
                    </a14:imgEffect>
                    <a14:imgEffect>
                      <a14:brightnessContrast contrast="-40000"/>
                    </a14:imgEffect>
                  </a14:imgLayer>
                </a14:imgProps>
              </a:ext>
            </a:extLst>
          </a:blip>
          <a:stretch>
            <a:fillRect/>
          </a:stretch>
        </p:blipFill>
        <p:spPr>
          <a:xfrm>
            <a:off x="3666544" y="2749210"/>
            <a:ext cx="3189574" cy="2445268"/>
          </a:xfrm>
          <a:prstGeom prst="rect">
            <a:avLst/>
          </a:prstGeom>
        </p:spPr>
      </p:pic>
      <p:sp>
        <p:nvSpPr>
          <p:cNvPr id="10" name="正方形/長方形 9"/>
          <p:cNvSpPr/>
          <p:nvPr/>
        </p:nvSpPr>
        <p:spPr>
          <a:xfrm>
            <a:off x="6668666" y="2110513"/>
            <a:ext cx="4273927" cy="830997"/>
          </a:xfrm>
          <a:prstGeom prst="rect">
            <a:avLst/>
          </a:prstGeom>
        </p:spPr>
        <p:txBody>
          <a:bodyPr wrap="none">
            <a:spAutoFit/>
          </a:bodyPr>
          <a:lstStyle/>
          <a:p>
            <a:r>
              <a:rPr lang="ja-JP" altLang="en-US" sz="4800" dirty="0">
                <a:solidFill>
                  <a:schemeClr val="tx2">
                    <a:lumMod val="50000"/>
                  </a:schemeClr>
                </a:solidFill>
                <a:latin typeface="Tsukushi B Round Gothic" charset="-128"/>
                <a:ea typeface="Tsukushi B Round Gothic" charset="-128"/>
                <a:cs typeface="Tsukushi B Round Gothic" charset="-128"/>
              </a:rPr>
              <a:t>取り扱い注意</a:t>
            </a:r>
            <a:r>
              <a:rPr lang="en-US" altLang="ja-JP" sz="4800" dirty="0">
                <a:solidFill>
                  <a:schemeClr val="tx2">
                    <a:lumMod val="50000"/>
                  </a:schemeClr>
                </a:solidFill>
                <a:latin typeface="Tsukushi B Round Gothic" charset="-128"/>
                <a:ea typeface="Tsukushi B Round Gothic" charset="-128"/>
                <a:cs typeface="Tsukushi B Round Gothic" charset="-128"/>
              </a:rPr>
              <a:t> !</a:t>
            </a:r>
            <a:endParaRPr lang="ja-JP" altLang="en-US" sz="48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a:t>
            </a:fld>
            <a:endParaRPr kumimoji="1" lang="ja-JP" altLang="en-US" dirty="0"/>
          </a:p>
        </p:txBody>
      </p:sp>
    </p:spTree>
    <p:extLst>
      <p:ext uri="{BB962C8B-B14F-4D97-AF65-F5344CB8AC3E}">
        <p14:creationId xmlns:p14="http://schemas.microsoft.com/office/powerpoint/2010/main" val="20313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0"/>
                                        </p:tgtEl>
                                        <p:attrNameLst>
                                          <p:attrName>style.color</p:attrName>
                                        </p:attrNameLst>
                                      </p:cBhvr>
                                      <p:to>
                                        <p:clrVal>
                                          <a:srgbClr val="ED1E12"/>
                                        </p:clrVal>
                                      </p:to>
                                    </p:set>
                                    <p:set>
                                      <p:cBhvr>
                                        <p:cTn id="7" dur="500" fill="hold"/>
                                        <p:tgtEl>
                                          <p:spTgt spid="10"/>
                                        </p:tgtEl>
                                        <p:attrNameLst>
                                          <p:attrName>fillcolor</p:attrName>
                                        </p:attrNameLst>
                                      </p:cBhvr>
                                      <p:to>
                                        <p:clrVal>
                                          <a:srgbClr val="ED1E12"/>
                                        </p:clrVal>
                                      </p:to>
                                    </p:set>
                                    <p:set>
                                      <p:cBhvr>
                                        <p:cTn id="8" dur="500" fill="hold"/>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59922" y="803051"/>
            <a:ext cx="10515600" cy="713816"/>
          </a:xfrm>
        </p:spPr>
        <p:txBody>
          <a:bodyPr>
            <a:normAutofit/>
          </a:bodyPr>
          <a:lstStyle/>
          <a:p>
            <a:r>
              <a:rPr kumimoji="1" lang="ja-JP" altLang="en-US" sz="4000" dirty="0">
                <a:latin typeface="HGPMinchoE" charset="-128"/>
                <a:ea typeface="HGPMinchoE" charset="-128"/>
                <a:cs typeface="HGPMinchoE" charset="-128"/>
              </a:rPr>
              <a:t>コーポレートアプリのインストール数</a:t>
            </a:r>
          </a:p>
        </p:txBody>
      </p:sp>
      <p:sp>
        <p:nvSpPr>
          <p:cNvPr id="4" name="コンテンツ プレースホルダー 3"/>
          <p:cNvSpPr>
            <a:spLocks noGrp="1"/>
          </p:cNvSpPr>
          <p:nvPr>
            <p:ph sz="half" idx="2"/>
          </p:nvPr>
        </p:nvSpPr>
        <p:spPr>
          <a:xfrm>
            <a:off x="669095" y="1643440"/>
            <a:ext cx="5158854" cy="2035992"/>
          </a:xfrm>
        </p:spPr>
        <p:txBody>
          <a:bodyPr>
            <a:normAutofit fontScale="92500"/>
          </a:bodyPr>
          <a:lstStyle/>
          <a:p>
            <a:pPr marL="0" indent="0">
              <a:lnSpc>
                <a:spcPct val="100000"/>
              </a:lnSpc>
              <a:buNone/>
            </a:pPr>
            <a:endParaRPr kumimoji="1" lang="en-US" altLang="ja-JP" b="1" dirty="0">
              <a:latin typeface="MS Mincho" charset="-128"/>
              <a:ea typeface="MS Mincho" charset="-128"/>
              <a:cs typeface="MS Mincho" charset="-128"/>
            </a:endParaRPr>
          </a:p>
          <a:p>
            <a:pPr marL="0" indent="0">
              <a:lnSpc>
                <a:spcPct val="100000"/>
              </a:lnSpc>
              <a:buNone/>
            </a:pPr>
            <a:r>
              <a:rPr kumimoji="1" lang="ja-JP" altLang="en-US" b="1" dirty="0">
                <a:latin typeface="MS Mincho" charset="-128"/>
                <a:ea typeface="MS Mincho" charset="-128"/>
                <a:cs typeface="MS Mincho" charset="-128"/>
              </a:rPr>
              <a:t>一人当たりのアプリの</a:t>
            </a:r>
            <a:endParaRPr kumimoji="1" lang="en-US" altLang="ja-JP" b="1" dirty="0">
              <a:latin typeface="MS Mincho" charset="-128"/>
              <a:ea typeface="MS Mincho" charset="-128"/>
              <a:cs typeface="MS Mincho" charset="-128"/>
            </a:endParaRPr>
          </a:p>
          <a:p>
            <a:pPr marL="0" indent="0">
              <a:lnSpc>
                <a:spcPct val="100000"/>
              </a:lnSpc>
              <a:buNone/>
            </a:pPr>
            <a:r>
              <a:rPr kumimoji="1" lang="ja-JP" altLang="en-US" b="1" dirty="0">
                <a:latin typeface="MS Mincho" charset="-128"/>
                <a:ea typeface="MS Mincho" charset="-128"/>
                <a:cs typeface="MS Mincho" charset="-128"/>
              </a:rPr>
              <a:t>ダウンロード数の平均は</a:t>
            </a:r>
            <a:r>
              <a:rPr lang="en-US" altLang="ja-JP" sz="4000" b="1" dirty="0">
                <a:solidFill>
                  <a:srgbClr val="C00000"/>
                </a:solidFill>
                <a:latin typeface="MS Mincho" charset="-128"/>
                <a:ea typeface="MS Mincho" charset="-128"/>
                <a:cs typeface="MS Mincho" charset="-128"/>
              </a:rPr>
              <a:t>4.3</a:t>
            </a:r>
            <a:r>
              <a:rPr kumimoji="1" lang="ja-JP" altLang="en-US" sz="4000" b="1" dirty="0">
                <a:solidFill>
                  <a:srgbClr val="C00000"/>
                </a:solidFill>
                <a:latin typeface="MS Mincho" charset="-128"/>
                <a:ea typeface="MS Mincho" charset="-128"/>
                <a:cs typeface="MS Mincho" charset="-128"/>
              </a:rPr>
              <a:t>個</a:t>
            </a:r>
            <a:endParaRPr kumimoji="1" lang="en-US" altLang="ja-JP" sz="4000" b="1" dirty="0">
              <a:solidFill>
                <a:srgbClr val="C00000"/>
              </a:solidFill>
              <a:latin typeface="MS Mincho" charset="-128"/>
              <a:ea typeface="MS Mincho" charset="-128"/>
              <a:cs typeface="MS Mincho" charset="-128"/>
            </a:endParaRPr>
          </a:p>
          <a:p>
            <a:pPr marL="0" indent="0">
              <a:lnSpc>
                <a:spcPct val="100000"/>
              </a:lnSpc>
              <a:buNone/>
            </a:pPr>
            <a:endParaRPr lang="en-US" altLang="ja-JP" b="1" dirty="0">
              <a:solidFill>
                <a:srgbClr val="FF0000"/>
              </a:solidFill>
              <a:latin typeface="MS Mincho" charset="-128"/>
              <a:ea typeface="MS Mincho" charset="-128"/>
              <a:cs typeface="MS Mincho" charset="-128"/>
            </a:endParaRPr>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10</a:t>
            </a:fld>
            <a:endParaRPr kumimoji="1" lang="ja-JP" altLang="en-US" dirty="0"/>
          </a:p>
        </p:txBody>
      </p:sp>
      <p:graphicFrame>
        <p:nvGraphicFramePr>
          <p:cNvPr id="8" name="コンテンツ プレースホルダー 7"/>
          <p:cNvGraphicFramePr>
            <a:graphicFrameLocks noGrp="1"/>
          </p:cNvGraphicFramePr>
          <p:nvPr>
            <p:ph sz="half" idx="1"/>
            <p:extLst>
              <p:ext uri="{D42A27DB-BD31-4B8C-83A1-F6EECF244321}">
                <p14:modId xmlns:p14="http://schemas.microsoft.com/office/powerpoint/2010/main" val="375394036"/>
              </p:ext>
            </p:extLst>
          </p:nvPr>
        </p:nvGraphicFramePr>
        <p:xfrm>
          <a:off x="6323462" y="1625922"/>
          <a:ext cx="5252060" cy="4286042"/>
        </p:xfrm>
        <a:graphic>
          <a:graphicData uri="http://schemas.openxmlformats.org/drawingml/2006/chart">
            <c:chart xmlns:c="http://schemas.openxmlformats.org/drawingml/2006/chart" xmlns:r="http://schemas.openxmlformats.org/officeDocument/2006/relationships" r:id="rId2"/>
          </a:graphicData>
        </a:graphic>
      </p:graphicFrame>
      <p:sp>
        <p:nvSpPr>
          <p:cNvPr id="6" name="正方形/長方形 5"/>
          <p:cNvSpPr/>
          <p:nvPr/>
        </p:nvSpPr>
        <p:spPr>
          <a:xfrm>
            <a:off x="168370" y="232331"/>
            <a:ext cx="3368205" cy="461665"/>
          </a:xfrm>
          <a:prstGeom prst="rect">
            <a:avLst/>
          </a:prstGeom>
        </p:spPr>
        <p:txBody>
          <a:bodyPr wrap="square">
            <a:spAutoFit/>
          </a:bodyPr>
          <a:lstStyle/>
          <a:p>
            <a:r>
              <a:rPr lang="ja-JP" altLang="en-US" sz="2400" dirty="0"/>
              <a:t>現状分析</a:t>
            </a:r>
            <a:endParaRPr lang="en-US" altLang="ja-JP" sz="2400" dirty="0"/>
          </a:p>
        </p:txBody>
      </p:sp>
      <p:sp>
        <p:nvSpPr>
          <p:cNvPr id="3" name="テキスト ボックス 2"/>
          <p:cNvSpPr txBox="1"/>
          <p:nvPr/>
        </p:nvSpPr>
        <p:spPr>
          <a:xfrm>
            <a:off x="5854889" y="5964880"/>
            <a:ext cx="3728906" cy="338554"/>
          </a:xfrm>
          <a:prstGeom prst="rect">
            <a:avLst/>
          </a:prstGeom>
          <a:noFill/>
        </p:spPr>
        <p:txBody>
          <a:bodyPr wrap="none" rtlCol="0">
            <a:spAutoFit/>
          </a:bodyPr>
          <a:lstStyle/>
          <a:p>
            <a:r>
              <a:rPr kumimoji="1" lang="ja-JP" altLang="en-US" sz="1600">
                <a:latin typeface="MS PMincho" charset="-128"/>
                <a:ea typeface="MS PMincho" charset="-128"/>
                <a:cs typeface="MS PMincho" charset="-128"/>
              </a:rPr>
              <a:t>事前調査：アンケート</a:t>
            </a:r>
            <a:r>
              <a:rPr kumimoji="1" lang="ja-JP" altLang="en-US" sz="1600" dirty="0">
                <a:latin typeface="MS PMincho" charset="-128"/>
                <a:ea typeface="MS PMincho" charset="-128"/>
                <a:cs typeface="MS PMincho" charset="-128"/>
              </a:rPr>
              <a:t>調査による集計結果</a:t>
            </a:r>
            <a:endParaRPr kumimoji="1" lang="en-US" altLang="ja-JP" sz="1600" dirty="0">
              <a:latin typeface="MS PMincho" charset="-128"/>
              <a:ea typeface="MS PMincho" charset="-128"/>
              <a:cs typeface="MS PMincho" charset="-128"/>
            </a:endParaRPr>
          </a:p>
        </p:txBody>
      </p:sp>
      <p:grpSp>
        <p:nvGrpSpPr>
          <p:cNvPr id="10" name="図形グループ 9"/>
          <p:cNvGrpSpPr/>
          <p:nvPr/>
        </p:nvGrpSpPr>
        <p:grpSpPr>
          <a:xfrm>
            <a:off x="241395" y="3768943"/>
            <a:ext cx="6233546" cy="1915561"/>
            <a:chOff x="168370" y="1904016"/>
            <a:chExt cx="6155092" cy="1866002"/>
          </a:xfrm>
        </p:grpSpPr>
        <p:sp>
          <p:nvSpPr>
            <p:cNvPr id="7" name="正方形/長方形 6"/>
            <p:cNvSpPr/>
            <p:nvPr/>
          </p:nvSpPr>
          <p:spPr>
            <a:xfrm>
              <a:off x="227462" y="2098353"/>
              <a:ext cx="6096000" cy="1477328"/>
            </a:xfrm>
            <a:prstGeom prst="rect">
              <a:avLst/>
            </a:prstGeom>
          </p:spPr>
          <p:txBody>
            <a:bodyPr>
              <a:spAutoFit/>
            </a:bodyPr>
            <a:lstStyle/>
            <a:p>
              <a:pPr algn="just"/>
              <a:r>
                <a:rPr lang="ja-JP" altLang="en-US" dirty="0">
                  <a:latin typeface="MS PMincho" charset="-128"/>
                  <a:ea typeface="MS PMincho" charset="-128"/>
                  <a:cs typeface="MS PMincho" charset="-128"/>
                </a:rPr>
                <a:t>調査目的</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コーポレートアプリのインストール数について</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調査対象　　　　拓殖大学に在籍する学生</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調査期間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a:t>
              </a:r>
              <a:r>
                <a:rPr lang="en-US" altLang="ja-JP" dirty="0">
                  <a:latin typeface="MS PMincho" charset="-128"/>
                  <a:ea typeface="MS PMincho" charset="-128"/>
                  <a:cs typeface="MS PMincho" charset="-128"/>
                </a:rPr>
                <a:t>2017</a:t>
              </a:r>
              <a:r>
                <a:rPr lang="ja-JP" altLang="en-US" dirty="0">
                  <a:latin typeface="MS PMincho" charset="-128"/>
                  <a:ea typeface="MS PMincho" charset="-128"/>
                  <a:cs typeface="MS PMincho" charset="-128"/>
                </a:rPr>
                <a:t>年　</a:t>
              </a:r>
              <a:r>
                <a:rPr lang="en-US" altLang="ja-JP" dirty="0">
                  <a:latin typeface="MS PMincho" charset="-128"/>
                  <a:ea typeface="MS PMincho" charset="-128"/>
                  <a:cs typeface="MS PMincho" charset="-128"/>
                </a:rPr>
                <a:t>10</a:t>
              </a:r>
              <a:r>
                <a:rPr lang="ja-JP" altLang="en-US" dirty="0">
                  <a:latin typeface="MS PMincho" charset="-128"/>
                  <a:ea typeface="MS PMincho" charset="-128"/>
                  <a:cs typeface="MS PMincho" charset="-128"/>
                </a:rPr>
                <a:t>月</a:t>
              </a:r>
              <a:r>
                <a:rPr lang="en-US" altLang="ja-JP" dirty="0">
                  <a:latin typeface="MS PMincho" charset="-128"/>
                  <a:ea typeface="MS PMincho" charset="-128"/>
                  <a:cs typeface="MS PMincho" charset="-128"/>
                </a:rPr>
                <a:t>3</a:t>
              </a:r>
              <a:r>
                <a:rPr lang="ja-JP" altLang="en-US" dirty="0">
                  <a:latin typeface="MS PMincho" charset="-128"/>
                  <a:ea typeface="MS PMincho" charset="-128"/>
                  <a:cs typeface="MS PMincho" charset="-128"/>
                </a:rPr>
                <a:t>日</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調査方法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紙面によるアンケート調査</a:t>
              </a:r>
              <a:endParaRPr lang="en-US" altLang="ja-JP" dirty="0">
                <a:latin typeface="MS PMincho" charset="-128"/>
                <a:ea typeface="MS PMincho" charset="-128"/>
                <a:cs typeface="MS PMincho" charset="-128"/>
              </a:endParaRPr>
            </a:p>
            <a:p>
              <a:pPr algn="just"/>
              <a:r>
                <a:rPr lang="ja-JP" altLang="en-US" spc="-300" dirty="0">
                  <a:latin typeface="MS PMincho" charset="-128"/>
                  <a:ea typeface="MS PMincho" charset="-128"/>
                  <a:cs typeface="MS PMincho" charset="-128"/>
                </a:rPr>
                <a:t>サンプルサイズ　</a:t>
              </a:r>
              <a:r>
                <a:rPr lang="en-US" altLang="ja-JP" spc="-300" dirty="0">
                  <a:latin typeface="MS PMincho" charset="-128"/>
                  <a:ea typeface="MS PMincho" charset="-128"/>
                  <a:cs typeface="MS PMincho" charset="-128"/>
                </a:rPr>
                <a:t>        </a:t>
              </a:r>
              <a:r>
                <a:rPr lang="en-US" altLang="ja-JP" dirty="0">
                  <a:latin typeface="MS PMincho" charset="-128"/>
                  <a:ea typeface="MS PMincho" charset="-128"/>
                  <a:cs typeface="MS PMincho" charset="-128"/>
                </a:rPr>
                <a:t>126</a:t>
              </a:r>
              <a:r>
                <a:rPr lang="ja-JP" altLang="en-US" dirty="0">
                  <a:latin typeface="MS PMincho" charset="-128"/>
                  <a:ea typeface="MS PMincho" charset="-128"/>
                  <a:cs typeface="MS PMincho" charset="-128"/>
                </a:rPr>
                <a:t>人</a:t>
              </a:r>
              <a:endParaRPr lang="ja-JP" altLang="en-US" dirty="0"/>
            </a:p>
          </p:txBody>
        </p:sp>
        <p:sp>
          <p:nvSpPr>
            <p:cNvPr id="9" name="角丸四角形 8"/>
            <p:cNvSpPr/>
            <p:nvPr/>
          </p:nvSpPr>
          <p:spPr>
            <a:xfrm>
              <a:off x="168370" y="1904016"/>
              <a:ext cx="5938560" cy="1866002"/>
            </a:xfrm>
            <a:prstGeom prst="roundRect">
              <a:avLst/>
            </a:prstGeom>
            <a:noFill/>
            <a:ln w="38100">
              <a:solidFill>
                <a:srgbClr val="88C3D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Tree>
    <p:extLst>
      <p:ext uri="{BB962C8B-B14F-4D97-AF65-F5344CB8AC3E}">
        <p14:creationId xmlns:p14="http://schemas.microsoft.com/office/powerpoint/2010/main" val="4256009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三角形 2"/>
          <p:cNvSpPr/>
          <p:nvPr/>
        </p:nvSpPr>
        <p:spPr>
          <a:xfrm>
            <a:off x="3536894" y="2247141"/>
            <a:ext cx="2628900" cy="1964948"/>
          </a:xfrm>
          <a:prstGeom prst="triangle">
            <a:avLst/>
          </a:prstGeom>
          <a:noFill/>
          <a:ln w="28575">
            <a:solidFill>
              <a:srgbClr val="88C3D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 name="タイトル 1">
            <a:extLst>
              <a:ext uri="{FF2B5EF4-FFF2-40B4-BE49-F238E27FC236}">
                <a16:creationId xmlns:a16="http://schemas.microsoft.com/office/drawing/2014/main" id="{50C83BE1-DF83-4492-B9E5-4C3052A08FCD}"/>
              </a:ext>
            </a:extLst>
          </p:cNvPr>
          <p:cNvSpPr>
            <a:spLocks noGrp="1"/>
          </p:cNvSpPr>
          <p:nvPr>
            <p:ph type="title"/>
          </p:nvPr>
        </p:nvSpPr>
        <p:spPr>
          <a:xfrm>
            <a:off x="894453" y="318613"/>
            <a:ext cx="10515600" cy="1325563"/>
          </a:xfrm>
        </p:spPr>
        <p:txBody>
          <a:bodyPr/>
          <a:lstStyle/>
          <a:p>
            <a:r>
              <a:rPr lang="ja-JP" altLang="en-US" u="sng" dirty="0">
                <a:latin typeface="HGPMinchoE" charset="-128"/>
                <a:ea typeface="HGPMinchoE" charset="-128"/>
                <a:cs typeface="HGPMinchoE" charset="-128"/>
              </a:rPr>
              <a:t>成功事例</a:t>
            </a:r>
            <a:r>
              <a:rPr lang="ja-JP" altLang="en-US" sz="3600" u="sng" dirty="0"/>
              <a:t>　　</a:t>
            </a:r>
            <a:r>
              <a:rPr lang="en-US" altLang="ja-JP" u="sng" dirty="0"/>
              <a:t>Right-on</a:t>
            </a:r>
            <a:endParaRPr kumimoji="1" lang="ja-JP" altLang="en-US" dirty="0"/>
          </a:p>
        </p:txBody>
      </p:sp>
      <p:sp>
        <p:nvSpPr>
          <p:cNvPr id="4" name="スライド番号プレースホルダー 3">
            <a:extLst>
              <a:ext uri="{FF2B5EF4-FFF2-40B4-BE49-F238E27FC236}">
                <a16:creationId xmlns:a16="http://schemas.microsoft.com/office/drawing/2014/main" id="{5CB22E5F-5424-49DA-B3A6-9E2293138FA4}"/>
              </a:ext>
            </a:extLst>
          </p:cNvPr>
          <p:cNvSpPr>
            <a:spLocks noGrp="1"/>
          </p:cNvSpPr>
          <p:nvPr>
            <p:ph type="sldNum" sz="quarter" idx="12"/>
          </p:nvPr>
        </p:nvSpPr>
        <p:spPr/>
        <p:txBody>
          <a:bodyPr/>
          <a:lstStyle/>
          <a:p>
            <a:fld id="{269BB27D-969F-4748-9981-936C35B41265}" type="slidenum">
              <a:rPr kumimoji="1" lang="ja-JP" altLang="en-US" smtClean="0"/>
              <a:t>11</a:t>
            </a:fld>
            <a:endParaRPr kumimoji="1" lang="ja-JP" altLang="en-US" dirty="0"/>
          </a:p>
        </p:txBody>
      </p:sp>
      <p:sp>
        <p:nvSpPr>
          <p:cNvPr id="5" name="正方形/長方形 4">
            <a:extLst>
              <a:ext uri="{FF2B5EF4-FFF2-40B4-BE49-F238E27FC236}">
                <a16:creationId xmlns:a16="http://schemas.microsoft.com/office/drawing/2014/main" id="{2AE02A44-065C-42BA-8425-F1C18109D6F0}"/>
              </a:ext>
            </a:extLst>
          </p:cNvPr>
          <p:cNvSpPr/>
          <p:nvPr/>
        </p:nvSpPr>
        <p:spPr>
          <a:xfrm>
            <a:off x="462002" y="112991"/>
            <a:ext cx="1107996" cy="369332"/>
          </a:xfrm>
          <a:prstGeom prst="rect">
            <a:avLst/>
          </a:prstGeom>
        </p:spPr>
        <p:txBody>
          <a:bodyPr wrap="none">
            <a:spAutoFit/>
          </a:bodyPr>
          <a:lstStyle/>
          <a:p>
            <a:r>
              <a:rPr lang="ja-JP" altLang="en-US" dirty="0"/>
              <a:t>現状分析</a:t>
            </a:r>
          </a:p>
        </p:txBody>
      </p:sp>
      <p:sp>
        <p:nvSpPr>
          <p:cNvPr id="6" name="四角形: 角を丸くする 5">
            <a:extLst>
              <a:ext uri="{FF2B5EF4-FFF2-40B4-BE49-F238E27FC236}">
                <a16:creationId xmlns:a16="http://schemas.microsoft.com/office/drawing/2014/main" id="{2D6CEA31-36AA-417A-AB9E-E53230035C62}"/>
              </a:ext>
            </a:extLst>
          </p:cNvPr>
          <p:cNvSpPr/>
          <p:nvPr/>
        </p:nvSpPr>
        <p:spPr>
          <a:xfrm>
            <a:off x="2951971" y="1482859"/>
            <a:ext cx="4061099" cy="1246230"/>
          </a:xfrm>
          <a:prstGeom prst="roundRect">
            <a:avLst/>
          </a:prstGeom>
          <a:ln w="28575">
            <a:solidFill>
              <a:srgbClr val="88C3D6"/>
            </a:solidFill>
          </a:ln>
          <a:effectLst>
            <a:outerShdw blurRad="50800" dist="38100" dir="16200000"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000" b="1" dirty="0">
                <a:latin typeface="MS Mincho" charset="-128"/>
                <a:ea typeface="MS Mincho" charset="-128"/>
                <a:cs typeface="MS Mincho" charset="-128"/>
              </a:rPr>
              <a:t>アプリを導入後</a:t>
            </a:r>
            <a:endParaRPr lang="en-US" altLang="ja-JP" sz="2000" b="1" dirty="0">
              <a:latin typeface="MS Mincho" charset="-128"/>
              <a:ea typeface="MS Mincho" charset="-128"/>
              <a:cs typeface="MS Mincho" charset="-128"/>
            </a:endParaRPr>
          </a:p>
          <a:p>
            <a:pPr algn="ctr"/>
            <a:r>
              <a:rPr lang="ja-JP" altLang="en-US" sz="2000" b="1" dirty="0">
                <a:solidFill>
                  <a:srgbClr val="C00000"/>
                </a:solidFill>
                <a:latin typeface="MS Mincho" charset="-128"/>
                <a:ea typeface="MS Mincho" charset="-128"/>
                <a:cs typeface="MS Mincho" charset="-128"/>
              </a:rPr>
              <a:t>オートログイン機能</a:t>
            </a:r>
            <a:r>
              <a:rPr lang="ja-JP" altLang="en-US" sz="2000" b="1" dirty="0">
                <a:latin typeface="MS Mincho" charset="-128"/>
                <a:ea typeface="MS Mincho" charset="-128"/>
                <a:cs typeface="MS Mincho" charset="-128"/>
              </a:rPr>
              <a:t>により</a:t>
            </a:r>
            <a:endParaRPr lang="en-US" altLang="ja-JP" sz="2000" b="1" dirty="0">
              <a:latin typeface="MS Mincho" charset="-128"/>
              <a:ea typeface="MS Mincho" charset="-128"/>
              <a:cs typeface="MS Mincho" charset="-128"/>
            </a:endParaRPr>
          </a:p>
          <a:p>
            <a:pPr algn="ctr"/>
            <a:r>
              <a:rPr lang="ja-JP" altLang="en-US" sz="2000" b="1" dirty="0">
                <a:latin typeface="MS Mincho" charset="-128"/>
                <a:ea typeface="MS Mincho" charset="-128"/>
                <a:cs typeface="MS Mincho" charset="-128"/>
              </a:rPr>
              <a:t>効率が上がりスムーズになった</a:t>
            </a:r>
            <a:endParaRPr lang="en-US" altLang="ja-JP" sz="2000" b="1" dirty="0">
              <a:latin typeface="MS Mincho" charset="-128"/>
              <a:ea typeface="MS Mincho" charset="-128"/>
              <a:cs typeface="MS Mincho" charset="-128"/>
            </a:endParaRPr>
          </a:p>
        </p:txBody>
      </p:sp>
      <p:pic>
        <p:nvPicPr>
          <p:cNvPr id="7" name="コンテンツ プレースホルダー 5">
            <a:extLst>
              <a:ext uri="{FF2B5EF4-FFF2-40B4-BE49-F238E27FC236}">
                <a16:creationId xmlns:a16="http://schemas.microsoft.com/office/drawing/2014/main" id="{777DB41A-33DF-4489-BE55-B910B02D2B44}"/>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610600" y="949732"/>
            <a:ext cx="3043505" cy="4559765"/>
          </a:xfrm>
        </p:spPr>
      </p:pic>
      <p:sp>
        <p:nvSpPr>
          <p:cNvPr id="8" name="四角形: 角を丸くする 7">
            <a:extLst>
              <a:ext uri="{FF2B5EF4-FFF2-40B4-BE49-F238E27FC236}">
                <a16:creationId xmlns:a16="http://schemas.microsoft.com/office/drawing/2014/main" id="{0B61E1DA-6A32-4747-8149-A61548BE74DF}"/>
              </a:ext>
            </a:extLst>
          </p:cNvPr>
          <p:cNvSpPr/>
          <p:nvPr/>
        </p:nvSpPr>
        <p:spPr>
          <a:xfrm>
            <a:off x="5287525" y="3730140"/>
            <a:ext cx="3137797" cy="1255568"/>
          </a:xfrm>
          <a:prstGeom prst="roundRect">
            <a:avLst/>
          </a:prstGeom>
          <a:ln w="28575">
            <a:solidFill>
              <a:srgbClr val="88C3D6"/>
            </a:solidFill>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000" b="1" dirty="0">
                <a:solidFill>
                  <a:srgbClr val="C00000"/>
                </a:solidFill>
                <a:latin typeface="MS Mincho" charset="-128"/>
                <a:ea typeface="MS Mincho" charset="-128"/>
                <a:cs typeface="MS Mincho" charset="-128"/>
              </a:rPr>
              <a:t>プッシュ通知</a:t>
            </a:r>
            <a:r>
              <a:rPr lang="ja-JP" altLang="en-US" sz="2000" b="1" dirty="0">
                <a:latin typeface="MS Mincho" charset="-128"/>
                <a:ea typeface="MS Mincho" charset="-128"/>
                <a:cs typeface="MS Mincho" charset="-128"/>
              </a:rPr>
              <a:t>により</a:t>
            </a:r>
            <a:endParaRPr lang="en-US" altLang="ja-JP" sz="2000" b="1" dirty="0">
              <a:latin typeface="MS Mincho" charset="-128"/>
              <a:ea typeface="MS Mincho" charset="-128"/>
              <a:cs typeface="MS Mincho" charset="-128"/>
            </a:endParaRPr>
          </a:p>
          <a:p>
            <a:pPr algn="ctr"/>
            <a:r>
              <a:rPr lang="ja-JP" altLang="en-US" sz="2000" b="1" dirty="0">
                <a:latin typeface="MS Mincho" charset="-128"/>
                <a:ea typeface="MS Mincho" charset="-128"/>
                <a:cs typeface="MS Mincho" charset="-128"/>
              </a:rPr>
              <a:t>開封率が</a:t>
            </a:r>
            <a:r>
              <a:rPr lang="en-US" altLang="ja-JP" sz="2000" b="1" dirty="0">
                <a:solidFill>
                  <a:srgbClr val="C00000"/>
                </a:solidFill>
                <a:latin typeface="MS Mincho" charset="-128"/>
                <a:ea typeface="MS Mincho" charset="-128"/>
                <a:cs typeface="MS Mincho" charset="-128"/>
              </a:rPr>
              <a:t>50</a:t>
            </a:r>
            <a:r>
              <a:rPr lang="ja-JP" altLang="en-US" sz="2000" b="1" dirty="0">
                <a:solidFill>
                  <a:srgbClr val="C00000"/>
                </a:solidFill>
                <a:latin typeface="MS Mincho" charset="-128"/>
                <a:ea typeface="MS Mincho" charset="-128"/>
                <a:cs typeface="MS Mincho" charset="-128"/>
              </a:rPr>
              <a:t>％以上</a:t>
            </a:r>
            <a:r>
              <a:rPr lang="en-US" altLang="ja-JP" sz="2000" b="1" dirty="0">
                <a:solidFill>
                  <a:srgbClr val="C00000"/>
                </a:solidFill>
                <a:latin typeface="MS Mincho" charset="-128"/>
                <a:ea typeface="MS Mincho" charset="-128"/>
                <a:cs typeface="MS Mincho" charset="-128"/>
              </a:rPr>
              <a:t>UP!</a:t>
            </a:r>
          </a:p>
        </p:txBody>
      </p:sp>
      <p:sp>
        <p:nvSpPr>
          <p:cNvPr id="11" name="四角形: 角を丸くする 10">
            <a:extLst>
              <a:ext uri="{FF2B5EF4-FFF2-40B4-BE49-F238E27FC236}">
                <a16:creationId xmlns:a16="http://schemas.microsoft.com/office/drawing/2014/main" id="{D3CD3CBF-A6B9-407E-B363-7A9B621C2872}"/>
              </a:ext>
            </a:extLst>
          </p:cNvPr>
          <p:cNvSpPr/>
          <p:nvPr/>
        </p:nvSpPr>
        <p:spPr>
          <a:xfrm>
            <a:off x="1383506" y="3730140"/>
            <a:ext cx="3058160" cy="1306920"/>
          </a:xfrm>
          <a:prstGeom prst="roundRect">
            <a:avLst/>
          </a:prstGeom>
          <a:ln w="28575">
            <a:solidFill>
              <a:srgbClr val="88C3D6"/>
            </a:solidFill>
          </a:ln>
          <a:effectLst>
            <a:outerShdw blurRad="50800" dist="38100" dir="8100000" algn="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400" b="1" dirty="0">
                <a:latin typeface="MS Mincho" charset="-128"/>
                <a:ea typeface="MS Mincho" charset="-128"/>
                <a:cs typeface="MS Mincho" charset="-128"/>
              </a:rPr>
              <a:t>リリースから</a:t>
            </a:r>
            <a:endParaRPr lang="en-US" altLang="ja-JP" sz="2400" b="1" dirty="0">
              <a:latin typeface="MS Mincho" charset="-128"/>
              <a:ea typeface="MS Mincho" charset="-128"/>
              <a:cs typeface="MS Mincho" charset="-128"/>
            </a:endParaRPr>
          </a:p>
          <a:p>
            <a:pPr algn="ctr"/>
            <a:r>
              <a:rPr lang="en-US" altLang="ja-JP" sz="2400" b="1" dirty="0">
                <a:latin typeface="MS Mincho" charset="-128"/>
                <a:ea typeface="MS Mincho" charset="-128"/>
                <a:cs typeface="MS Mincho" charset="-128"/>
              </a:rPr>
              <a:t>3</a:t>
            </a:r>
            <a:r>
              <a:rPr lang="ja-JP" altLang="en-US" sz="2400" b="1" dirty="0">
                <a:latin typeface="MS Mincho" charset="-128"/>
                <a:ea typeface="MS Mincho" charset="-128"/>
                <a:cs typeface="MS Mincho" charset="-128"/>
              </a:rPr>
              <a:t>ヶ月で</a:t>
            </a:r>
            <a:endParaRPr lang="en-US" altLang="ja-JP" sz="2400" b="1" dirty="0">
              <a:latin typeface="MS Mincho" charset="-128"/>
              <a:ea typeface="MS Mincho" charset="-128"/>
              <a:cs typeface="MS Mincho" charset="-128"/>
            </a:endParaRPr>
          </a:p>
          <a:p>
            <a:pPr algn="ctr"/>
            <a:r>
              <a:rPr lang="en-US" altLang="ja-JP" sz="2400" b="1" dirty="0">
                <a:latin typeface="MS Mincho" charset="-128"/>
                <a:ea typeface="MS Mincho" charset="-128"/>
                <a:cs typeface="MS Mincho" charset="-128"/>
              </a:rPr>
              <a:t>40</a:t>
            </a:r>
            <a:r>
              <a:rPr lang="ja-JP" altLang="en-US" sz="2400" b="1" dirty="0">
                <a:latin typeface="MS Mincho" charset="-128"/>
                <a:ea typeface="MS Mincho" charset="-128"/>
                <a:cs typeface="MS Mincho" charset="-128"/>
              </a:rPr>
              <a:t>万ダウンロード</a:t>
            </a:r>
            <a:endParaRPr kumimoji="1" lang="ja-JP" altLang="en-US" sz="2400" dirty="0">
              <a:solidFill>
                <a:srgbClr val="8DC8DA"/>
              </a:solidFill>
            </a:endParaRPr>
          </a:p>
        </p:txBody>
      </p:sp>
      <p:sp>
        <p:nvSpPr>
          <p:cNvPr id="13" name="正方形/長方形 12">
            <a:extLst>
              <a:ext uri="{FF2B5EF4-FFF2-40B4-BE49-F238E27FC236}">
                <a16:creationId xmlns:a16="http://schemas.microsoft.com/office/drawing/2014/main" id="{413D94A5-C5A8-4073-949B-85680E751889}"/>
              </a:ext>
            </a:extLst>
          </p:cNvPr>
          <p:cNvSpPr/>
          <p:nvPr/>
        </p:nvSpPr>
        <p:spPr>
          <a:xfrm>
            <a:off x="827080" y="5231428"/>
            <a:ext cx="8310880" cy="1106277"/>
          </a:xfrm>
          <a:prstGeom prst="rect">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400" b="1" dirty="0">
                <a:latin typeface="MS Mincho" charset="-128"/>
                <a:ea typeface="MS Mincho" charset="-128"/>
                <a:cs typeface="MS Mincho" charset="-128"/>
              </a:rPr>
              <a:t>アプリは店舗に行けないユーザーも</a:t>
            </a:r>
            <a:endParaRPr lang="en-US" altLang="ja-JP" sz="2400" b="1" dirty="0">
              <a:latin typeface="MS Mincho" charset="-128"/>
              <a:ea typeface="MS Mincho" charset="-128"/>
              <a:cs typeface="MS Mincho" charset="-128"/>
            </a:endParaRPr>
          </a:p>
          <a:p>
            <a:pPr algn="ctr"/>
            <a:r>
              <a:rPr lang="ja-JP" altLang="en-US" sz="2400" b="1" dirty="0">
                <a:latin typeface="MS Mincho" charset="-128"/>
                <a:ea typeface="MS Mincho" charset="-128"/>
                <a:cs typeface="MS Mincho" charset="-128"/>
              </a:rPr>
              <a:t>フォローしており、</a:t>
            </a:r>
            <a:r>
              <a:rPr lang="en-US" altLang="ja-JP" sz="2400" b="1" dirty="0">
                <a:latin typeface="MS Mincho" charset="-128"/>
                <a:ea typeface="MS Mincho" charset="-128"/>
                <a:cs typeface="MS Mincho" charset="-128"/>
              </a:rPr>
              <a:t>Right-on</a:t>
            </a:r>
            <a:r>
              <a:rPr lang="ja-JP" altLang="en-US" sz="2400" b="1" dirty="0">
                <a:latin typeface="MS Mincho" charset="-128"/>
                <a:ea typeface="MS Mincho" charset="-128"/>
                <a:cs typeface="MS Mincho" charset="-128"/>
              </a:rPr>
              <a:t>を</a:t>
            </a:r>
            <a:r>
              <a:rPr lang="ja-JP" altLang="en-US" sz="2400" b="1" u="sng" dirty="0">
                <a:latin typeface="MS Mincho" charset="-128"/>
                <a:ea typeface="MS Mincho" charset="-128"/>
                <a:cs typeface="MS Mincho" charset="-128"/>
              </a:rPr>
              <a:t>より身近に感じやすくなる</a:t>
            </a:r>
          </a:p>
        </p:txBody>
      </p:sp>
    </p:spTree>
    <p:extLst>
      <p:ext uri="{BB962C8B-B14F-4D97-AF65-F5344CB8AC3E}">
        <p14:creationId xmlns:p14="http://schemas.microsoft.com/office/powerpoint/2010/main" val="1562145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12</a:t>
            </a:fld>
            <a:endParaRPr kumimoji="1" lang="ja-JP" altLang="en-US" dirty="0"/>
          </a:p>
        </p:txBody>
      </p:sp>
      <p:sp>
        <p:nvSpPr>
          <p:cNvPr id="6" name="テキスト ボックス 5"/>
          <p:cNvSpPr txBox="1"/>
          <p:nvPr/>
        </p:nvSpPr>
        <p:spPr>
          <a:xfrm>
            <a:off x="460139" y="671841"/>
            <a:ext cx="4288353" cy="707886"/>
          </a:xfrm>
          <a:prstGeom prst="rect">
            <a:avLst/>
          </a:prstGeom>
          <a:noFill/>
        </p:spPr>
        <p:txBody>
          <a:bodyPr wrap="none" rtlCol="0">
            <a:spAutoFit/>
          </a:bodyPr>
          <a:lstStyle/>
          <a:p>
            <a:r>
              <a:rPr lang="ja-JP" altLang="en-US" sz="4000" dirty="0">
                <a:latin typeface="HGMinchoE" charset="-128"/>
                <a:ea typeface="HGMinchoE" charset="-128"/>
                <a:cs typeface="HGMinchoE" charset="-128"/>
              </a:rPr>
              <a:t>現状分析のまとめ</a:t>
            </a:r>
            <a:endParaRPr lang="en-US" altLang="ja-JP" sz="4000" dirty="0">
              <a:latin typeface="HGMinchoE" charset="-128"/>
              <a:ea typeface="HGMinchoE" charset="-128"/>
              <a:cs typeface="HGMinchoE" charset="-128"/>
            </a:endParaRPr>
          </a:p>
        </p:txBody>
      </p:sp>
      <p:sp>
        <p:nvSpPr>
          <p:cNvPr id="3" name="角丸四角形 2"/>
          <p:cNvSpPr/>
          <p:nvPr/>
        </p:nvSpPr>
        <p:spPr>
          <a:xfrm>
            <a:off x="749300" y="1828800"/>
            <a:ext cx="10803945" cy="3644900"/>
          </a:xfrm>
          <a:prstGeom prst="roundRect">
            <a:avLst/>
          </a:prstGeom>
          <a:noFill/>
          <a:ln w="57150">
            <a:solidFill>
              <a:srgbClr val="88C3D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5" name="テキスト ボックス 4"/>
          <p:cNvSpPr txBox="1"/>
          <p:nvPr/>
        </p:nvSpPr>
        <p:spPr>
          <a:xfrm>
            <a:off x="1512644" y="2315691"/>
            <a:ext cx="9841156" cy="3416320"/>
          </a:xfrm>
          <a:prstGeom prst="rect">
            <a:avLst/>
          </a:prstGeom>
          <a:noFill/>
        </p:spPr>
        <p:txBody>
          <a:bodyPr wrap="none" rtlCol="0">
            <a:spAutoFit/>
          </a:bodyPr>
          <a:lstStyle/>
          <a:p>
            <a:r>
              <a:rPr lang="ja-JP" altLang="en-US" sz="2400" dirty="0">
                <a:latin typeface="MS PMincho" charset="-128"/>
                <a:ea typeface="MS PMincho" charset="-128"/>
                <a:cs typeface="MS PMincho" charset="-128"/>
              </a:rPr>
              <a:t>・　アプリ全体のダウンロード数は</a:t>
            </a:r>
            <a:r>
              <a:rPr lang="en-US" altLang="ja-JP" sz="2400" dirty="0">
                <a:latin typeface="MS PMincho" charset="-128"/>
                <a:ea typeface="MS PMincho" charset="-128"/>
                <a:cs typeface="MS PMincho" charset="-128"/>
              </a:rPr>
              <a:t>2012</a:t>
            </a:r>
            <a:r>
              <a:rPr lang="ja-JP" altLang="en-US" sz="2400" dirty="0">
                <a:latin typeface="MS PMincho" charset="-128"/>
                <a:ea typeface="MS PMincho" charset="-128"/>
                <a:cs typeface="MS PMincho" charset="-128"/>
              </a:rPr>
              <a:t>年から</a:t>
            </a:r>
            <a:r>
              <a:rPr lang="en-US" altLang="ja-JP" sz="2400" dirty="0">
                <a:latin typeface="MS PMincho" charset="-128"/>
                <a:ea typeface="MS PMincho" charset="-128"/>
                <a:cs typeface="MS PMincho" charset="-128"/>
              </a:rPr>
              <a:t>2017</a:t>
            </a:r>
            <a:r>
              <a:rPr lang="ja-JP" altLang="en-US" sz="2400" dirty="0">
                <a:latin typeface="MS PMincho" charset="-128"/>
                <a:ea typeface="MS PMincho" charset="-128"/>
                <a:cs typeface="MS PMincho" charset="-128"/>
              </a:rPr>
              <a:t>年の間で約４倍増えている</a:t>
            </a:r>
            <a:endParaRPr lang="en-US" altLang="ja-JP" sz="2400" dirty="0">
              <a:latin typeface="MS PMincho" charset="-128"/>
              <a:ea typeface="MS PMincho" charset="-128"/>
              <a:cs typeface="MS PMincho" charset="-128"/>
            </a:endParaRPr>
          </a:p>
          <a:p>
            <a:endParaRPr lang="en-US" altLang="ja-JP" sz="2400" dirty="0">
              <a:latin typeface="MS PMincho" charset="-128"/>
              <a:ea typeface="MS PMincho" charset="-128"/>
              <a:cs typeface="MS PMincho" charset="-128"/>
            </a:endParaRPr>
          </a:p>
          <a:p>
            <a:r>
              <a:rPr lang="ja-JP" altLang="en-US" sz="2400" dirty="0">
                <a:latin typeface="MS PMincho" charset="-128"/>
                <a:ea typeface="MS PMincho" charset="-128"/>
                <a:cs typeface="MS PMincho" charset="-128"/>
              </a:rPr>
              <a:t>・　コーポレートアプリの成功事例もある</a:t>
            </a:r>
            <a:endParaRPr lang="en-US" altLang="ja-JP" sz="2400" dirty="0">
              <a:latin typeface="MS PMincho" charset="-128"/>
              <a:ea typeface="MS PMincho" charset="-128"/>
              <a:cs typeface="MS PMincho" charset="-128"/>
            </a:endParaRPr>
          </a:p>
          <a:p>
            <a:endParaRPr lang="en-US" altLang="ja-JP" sz="2400" dirty="0">
              <a:latin typeface="MS PMincho" charset="-128"/>
              <a:ea typeface="MS PMincho" charset="-128"/>
              <a:cs typeface="MS PMincho" charset="-128"/>
            </a:endParaRPr>
          </a:p>
          <a:p>
            <a:r>
              <a:rPr lang="ja-JP" altLang="en-US" sz="2400" dirty="0">
                <a:latin typeface="MS PMincho" charset="-128"/>
                <a:ea typeface="MS PMincho" charset="-128"/>
                <a:cs typeface="MS PMincho" charset="-128"/>
              </a:rPr>
              <a:t>・　オウンドメディアによって大量の情報が整理されて</a:t>
            </a:r>
            <a:endParaRPr lang="en-US" altLang="ja-JP" sz="2400" dirty="0">
              <a:latin typeface="MS PMincho" charset="-128"/>
              <a:ea typeface="MS PMincho" charset="-128"/>
              <a:cs typeface="MS PMincho" charset="-128"/>
            </a:endParaRPr>
          </a:p>
          <a:p>
            <a:r>
              <a:rPr lang="ja-JP" altLang="en-US" sz="2400" dirty="0">
                <a:latin typeface="MS PMincho" charset="-128"/>
                <a:ea typeface="MS PMincho" charset="-128"/>
                <a:cs typeface="MS PMincho" charset="-128"/>
              </a:rPr>
              <a:t>　　顧客にあった情報を提供できるようになった</a:t>
            </a:r>
            <a:endParaRPr lang="en-US" altLang="ja-JP" sz="2400" dirty="0">
              <a:latin typeface="MS PMincho" charset="-128"/>
              <a:ea typeface="MS PMincho" charset="-128"/>
              <a:cs typeface="MS PMincho" charset="-128"/>
            </a:endParaRPr>
          </a:p>
          <a:p>
            <a:endParaRPr lang="en-US" altLang="ja-JP" sz="2400" dirty="0">
              <a:latin typeface="MS PMincho" charset="-128"/>
              <a:ea typeface="MS PMincho" charset="-128"/>
              <a:cs typeface="MS PMincho" charset="-128"/>
            </a:endParaRPr>
          </a:p>
          <a:p>
            <a:endParaRPr kumimoji="1" lang="en-US" altLang="ja-JP" sz="2400" dirty="0">
              <a:latin typeface="MS PMincho" charset="-128"/>
              <a:ea typeface="MS PMincho" charset="-128"/>
              <a:cs typeface="MS PMincho" charset="-128"/>
            </a:endParaRPr>
          </a:p>
          <a:p>
            <a:endParaRPr kumimoji="1" lang="ja-JP" altLang="en-US" sz="2400" dirty="0">
              <a:latin typeface="MS PMincho" charset="-128"/>
              <a:ea typeface="MS PMincho" charset="-128"/>
              <a:cs typeface="MS PMincho" charset="-128"/>
            </a:endParaRPr>
          </a:p>
        </p:txBody>
      </p:sp>
    </p:spTree>
    <p:extLst>
      <p:ext uri="{BB962C8B-B14F-4D97-AF65-F5344CB8AC3E}">
        <p14:creationId xmlns:p14="http://schemas.microsoft.com/office/powerpoint/2010/main" val="2067720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4524" y="174198"/>
            <a:ext cx="10515600" cy="1325563"/>
          </a:xfrm>
        </p:spPr>
        <p:txBody>
          <a:bodyPr/>
          <a:lstStyle/>
          <a:p>
            <a:r>
              <a:rPr kumimoji="1" lang="ja-JP" altLang="en-US" dirty="0">
                <a:latin typeface="HGPMinchoE" charset="-128"/>
                <a:ea typeface="HGPMinchoE" charset="-128"/>
                <a:cs typeface="HGPMinchoE" charset="-128"/>
              </a:rPr>
              <a:t>コーポレートアプリの主な特徴</a:t>
            </a: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13</a:t>
            </a:fld>
            <a:endParaRPr kumimoji="1" lang="ja-JP" altLang="en-US" dirty="0"/>
          </a:p>
        </p:txBody>
      </p:sp>
      <p:sp>
        <p:nvSpPr>
          <p:cNvPr id="5" name="角丸四角形吹き出し 4"/>
          <p:cNvSpPr/>
          <p:nvPr/>
        </p:nvSpPr>
        <p:spPr>
          <a:xfrm>
            <a:off x="1605952" y="3687013"/>
            <a:ext cx="2479018" cy="2047297"/>
          </a:xfrm>
          <a:prstGeom prst="wedgeRoundRectCallout">
            <a:avLst>
              <a:gd name="adj1" fmla="val 61284"/>
              <a:gd name="adj2" fmla="val 66701"/>
              <a:gd name="adj3" fmla="val 16667"/>
            </a:avLst>
          </a:prstGeom>
          <a:solidFill>
            <a:srgbClr val="AED69F"/>
          </a:solidFill>
          <a:ln w="28575">
            <a:noFill/>
          </a:ln>
          <a:effectLst>
            <a:outerShdw blurRad="190500" dist="381000" dir="13140000" sx="97000" sy="97000" algn="r" rotWithShape="0">
              <a:prstClr val="black">
                <a:alpha val="21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600" b="1" dirty="0">
                <a:solidFill>
                  <a:schemeClr val="tx1"/>
                </a:solidFill>
                <a:latin typeface="HGPMinchoE" charset="-128"/>
                <a:ea typeface="HGPMinchoE" charset="-128"/>
                <a:cs typeface="HGPMinchoE" charset="-128"/>
              </a:rPr>
              <a:t>クーポン</a:t>
            </a:r>
          </a:p>
        </p:txBody>
      </p:sp>
      <p:sp>
        <p:nvSpPr>
          <p:cNvPr id="6" name="角丸四角形吹き出し 5"/>
          <p:cNvSpPr/>
          <p:nvPr/>
        </p:nvSpPr>
        <p:spPr>
          <a:xfrm>
            <a:off x="4089161" y="1851813"/>
            <a:ext cx="2150859" cy="1483148"/>
          </a:xfrm>
          <a:prstGeom prst="wedgeRoundRectCallout">
            <a:avLst>
              <a:gd name="adj1" fmla="val -627"/>
              <a:gd name="adj2" fmla="val 84308"/>
              <a:gd name="adj3" fmla="val 16667"/>
            </a:avLst>
          </a:prstGeom>
          <a:solidFill>
            <a:srgbClr val="88C3D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atin typeface="MS Mincho" charset="-128"/>
                <a:ea typeface="MS Mincho" charset="-128"/>
                <a:cs typeface="MS Mincho" charset="-128"/>
              </a:rPr>
              <a:t>店舗検索</a:t>
            </a:r>
            <a:endParaRPr kumimoji="1" lang="en-US" altLang="ja-JP" sz="2800" b="1" dirty="0">
              <a:latin typeface="MS Mincho" charset="-128"/>
              <a:ea typeface="MS Mincho" charset="-128"/>
              <a:cs typeface="MS Mincho" charset="-128"/>
            </a:endParaRPr>
          </a:p>
          <a:p>
            <a:pPr algn="ctr"/>
            <a:r>
              <a:rPr kumimoji="1" lang="en-US" altLang="ja-JP" sz="2800" b="1" dirty="0">
                <a:latin typeface="MS Mincho" charset="-128"/>
                <a:ea typeface="MS Mincho" charset="-128"/>
                <a:cs typeface="MS Mincho" charset="-128"/>
              </a:rPr>
              <a:t>GPS</a:t>
            </a:r>
            <a:endParaRPr kumimoji="1" lang="ja-JP" altLang="en-US" sz="2800" b="1" dirty="0">
              <a:latin typeface="MS Mincho" charset="-128"/>
              <a:ea typeface="MS Mincho" charset="-128"/>
              <a:cs typeface="MS Mincho" charset="-128"/>
            </a:endParaRPr>
          </a:p>
        </p:txBody>
      </p:sp>
      <p:sp>
        <p:nvSpPr>
          <p:cNvPr id="7" name="角丸四角形吹き出し 6"/>
          <p:cNvSpPr/>
          <p:nvPr/>
        </p:nvSpPr>
        <p:spPr>
          <a:xfrm>
            <a:off x="7623517" y="1811846"/>
            <a:ext cx="2018591" cy="1380786"/>
          </a:xfrm>
          <a:prstGeom prst="wedgeRoundRectCallout">
            <a:avLst>
              <a:gd name="adj1" fmla="val -54887"/>
              <a:gd name="adj2" fmla="val 85712"/>
              <a:gd name="adj3" fmla="val 16667"/>
            </a:avLst>
          </a:prstGeom>
          <a:solidFill>
            <a:srgbClr val="88C3D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atin typeface="MS Mincho" charset="-128"/>
                <a:ea typeface="MS Mincho" charset="-128"/>
                <a:cs typeface="MS Mincho" charset="-128"/>
              </a:rPr>
              <a:t>座席予約</a:t>
            </a:r>
          </a:p>
        </p:txBody>
      </p:sp>
      <p:sp>
        <p:nvSpPr>
          <p:cNvPr id="8" name="角丸四角形吹き出し 7"/>
          <p:cNvSpPr/>
          <p:nvPr/>
        </p:nvSpPr>
        <p:spPr>
          <a:xfrm>
            <a:off x="8632813" y="3749848"/>
            <a:ext cx="2570959" cy="1363671"/>
          </a:xfrm>
          <a:prstGeom prst="wedgeRoundRectCallout">
            <a:avLst>
              <a:gd name="adj1" fmla="val -69098"/>
              <a:gd name="adj2" fmla="val 88319"/>
              <a:gd name="adj3" fmla="val 16667"/>
            </a:avLst>
          </a:prstGeom>
          <a:solidFill>
            <a:srgbClr val="88C3D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atin typeface="MS Mincho" charset="-128"/>
                <a:ea typeface="MS Mincho" charset="-128"/>
                <a:cs typeface="MS Mincho" charset="-128"/>
              </a:rPr>
              <a:t>プッシュ通知</a:t>
            </a:r>
          </a:p>
        </p:txBody>
      </p:sp>
      <p:pic>
        <p:nvPicPr>
          <p:cNvPr id="11" name="図 1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597488" y="3604657"/>
            <a:ext cx="1791551" cy="3135813"/>
          </a:xfrm>
          <a:prstGeom prst="rect">
            <a:avLst/>
          </a:prstGeom>
        </p:spPr>
      </p:pic>
      <p:grpSp>
        <p:nvGrpSpPr>
          <p:cNvPr id="9" name="図形グループ 8"/>
          <p:cNvGrpSpPr/>
          <p:nvPr/>
        </p:nvGrpSpPr>
        <p:grpSpPr>
          <a:xfrm>
            <a:off x="1005926" y="2146659"/>
            <a:ext cx="2303944" cy="1321389"/>
            <a:chOff x="1005926" y="2146659"/>
            <a:chExt cx="2303944" cy="1321389"/>
          </a:xfrm>
        </p:grpSpPr>
        <p:pic>
          <p:nvPicPr>
            <p:cNvPr id="16" name="図 15"/>
            <p:cNvPicPr>
              <a:picLocks noChangeAspect="1"/>
            </p:cNvPicPr>
            <p:nvPr/>
          </p:nvPicPr>
          <p:blipFill rotWithShape="1">
            <a:blip r:embed="rId4" cstate="email">
              <a:duotone>
                <a:schemeClr val="accent6">
                  <a:shade val="45000"/>
                  <a:satMod val="135000"/>
                </a:schemeClr>
                <a:prstClr val="white"/>
              </a:duotone>
              <a:extLst>
                <a:ext uri="{BEBA8EAE-BF5A-486C-A8C5-ECC9F3942E4B}">
                  <a14:imgProps xmlns:a14="http://schemas.microsoft.com/office/drawing/2010/main">
                    <a14:imgLayer r:embed="rId5">
                      <a14:imgEffect>
                        <a14:colorTemperature colorTemp="5300"/>
                      </a14:imgEffect>
                      <a14:imgEffect>
                        <a14:saturation sat="400000"/>
                      </a14:imgEffect>
                    </a14:imgLayer>
                  </a14:imgProps>
                </a:ext>
                <a:ext uri="{28A0092B-C50C-407E-A947-70E740481C1C}">
                  <a14:useLocalDpi xmlns:a14="http://schemas.microsoft.com/office/drawing/2010/main"/>
                </a:ext>
              </a:extLst>
            </a:blip>
            <a:srcRect/>
            <a:stretch/>
          </p:blipFill>
          <p:spPr>
            <a:xfrm rot="19450820" flipH="1">
              <a:off x="1005926" y="2269353"/>
              <a:ext cx="1186648" cy="1035239"/>
            </a:xfrm>
            <a:prstGeom prst="rect">
              <a:avLst/>
            </a:prstGeom>
            <a:effectLst>
              <a:outerShdw blurRad="152400" dist="127000" dir="11580000" sx="102000" sy="102000" algn="ctr" rotWithShape="0">
                <a:prstClr val="black">
                  <a:alpha val="40000"/>
                </a:prstClr>
              </a:outerShdw>
            </a:effectLst>
          </p:spPr>
        </p:pic>
        <p:sp>
          <p:nvSpPr>
            <p:cNvPr id="17" name="テキスト ボックス 16"/>
            <p:cNvSpPr txBox="1"/>
            <p:nvPr/>
          </p:nvSpPr>
          <p:spPr>
            <a:xfrm>
              <a:off x="1521510" y="2760162"/>
              <a:ext cx="1723549" cy="707886"/>
            </a:xfrm>
            <a:prstGeom prst="rect">
              <a:avLst/>
            </a:prstGeom>
            <a:noFill/>
          </p:spPr>
          <p:txBody>
            <a:bodyPr wrap="none" rtlCol="0">
              <a:spAutoFit/>
            </a:bodyPr>
            <a:lstStyle/>
            <a:p>
              <a:r>
                <a:rPr kumimoji="1" lang="ja-JP" altLang="en-US" sz="4000" dirty="0">
                  <a:latin typeface="HGPMinchoE" charset="-128"/>
                  <a:ea typeface="HGPMinchoE" charset="-128"/>
                  <a:cs typeface="HGPMinchoE" charset="-128"/>
                </a:rPr>
                <a:t>注目！</a:t>
              </a:r>
            </a:p>
          </p:txBody>
        </p:sp>
        <p:pic>
          <p:nvPicPr>
            <p:cNvPr id="12" name="図 11"/>
            <p:cNvPicPr>
              <a:picLocks noChangeAspect="1"/>
            </p:cNvPicPr>
            <p:nvPr/>
          </p:nvPicPr>
          <p:blipFill rotWithShape="1">
            <a:blip r:embed="rId6" cstate="email">
              <a:duotone>
                <a:schemeClr val="accent6">
                  <a:shade val="45000"/>
                  <a:satMod val="135000"/>
                </a:schemeClr>
                <a:prstClr val="white"/>
              </a:duotone>
              <a:extLst>
                <a:ext uri="{BEBA8EAE-BF5A-486C-A8C5-ECC9F3942E4B}">
                  <a14:imgProps xmlns:a14="http://schemas.microsoft.com/office/drawing/2010/main">
                    <a14:imgLayer r:embed="rId7">
                      <a14:imgEffect>
                        <a14:colorTemperature colorTemp="5300"/>
                      </a14:imgEffect>
                      <a14:imgEffect>
                        <a14:saturation sat="400000"/>
                      </a14:imgEffect>
                    </a14:imgLayer>
                  </a14:imgProps>
                </a:ext>
                <a:ext uri="{28A0092B-C50C-407E-A947-70E740481C1C}">
                  <a14:useLocalDpi xmlns:a14="http://schemas.microsoft.com/office/drawing/2010/main"/>
                </a:ext>
              </a:extLst>
            </a:blip>
            <a:srcRect/>
            <a:stretch/>
          </p:blipFill>
          <p:spPr>
            <a:xfrm rot="1066635">
              <a:off x="2145323" y="2146659"/>
              <a:ext cx="1164547" cy="1035239"/>
            </a:xfrm>
            <a:prstGeom prst="rect">
              <a:avLst/>
            </a:prstGeom>
            <a:effectLst>
              <a:outerShdw blurRad="165100" dist="101600" dir="9540000" sx="102000" sy="102000" algn="ctr" rotWithShape="0">
                <a:prstClr val="black">
                  <a:alpha val="40000"/>
                </a:prstClr>
              </a:outerShdw>
            </a:effectLst>
          </p:spPr>
        </p:pic>
      </p:grpSp>
    </p:spTree>
    <p:extLst>
      <p:ext uri="{BB962C8B-B14F-4D97-AF65-F5344CB8AC3E}">
        <p14:creationId xmlns:p14="http://schemas.microsoft.com/office/powerpoint/2010/main" val="96103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lang="ja-JP" altLang="en-US" smtClean="0"/>
              <a:pPr/>
              <a:t>14</a:t>
            </a:fld>
            <a:endParaRPr lang="ja-JP" altLang="en-US" dirty="0"/>
          </a:p>
        </p:txBody>
      </p:sp>
      <p:sp>
        <p:nvSpPr>
          <p:cNvPr id="11" name="正方形/長方形 10"/>
          <p:cNvSpPr/>
          <p:nvPr/>
        </p:nvSpPr>
        <p:spPr>
          <a:xfrm>
            <a:off x="8001174" y="3604255"/>
            <a:ext cx="3960730" cy="1692771"/>
          </a:xfrm>
          <a:prstGeom prst="rect">
            <a:avLst/>
          </a:prstGeom>
        </p:spPr>
        <p:txBody>
          <a:bodyPr wrap="square">
            <a:spAutoFit/>
          </a:bodyPr>
          <a:lstStyle/>
          <a:p>
            <a:r>
              <a:rPr lang="ja-JP" altLang="en-US" sz="2000" b="0" i="0" dirty="0">
                <a:effectLst/>
                <a:latin typeface="MS PMincho" charset="-128"/>
                <a:ea typeface="MS PMincho" charset="-128"/>
                <a:cs typeface="MS PMincho" charset="-128"/>
              </a:rPr>
              <a:t>すべての上位アプリには</a:t>
            </a:r>
            <a:endParaRPr lang="en-US" altLang="ja-JP" sz="2000" b="0" i="0" dirty="0">
              <a:effectLst/>
              <a:latin typeface="MS PMincho" charset="-128"/>
              <a:ea typeface="MS PMincho" charset="-128"/>
              <a:cs typeface="MS PMincho" charset="-128"/>
            </a:endParaRPr>
          </a:p>
          <a:p>
            <a:r>
              <a:rPr lang="ja-JP" altLang="en-US" sz="2400" b="1" i="0" dirty="0">
                <a:effectLst/>
                <a:latin typeface="MS PMincho" charset="-128"/>
                <a:ea typeface="MS PMincho" charset="-128"/>
                <a:cs typeface="MS PMincho" charset="-128"/>
              </a:rPr>
              <a:t>クーポン機能</a:t>
            </a:r>
            <a:r>
              <a:rPr lang="ja-JP" altLang="en-US" sz="2000" b="0" i="0" dirty="0">
                <a:effectLst/>
                <a:latin typeface="MS PMincho" charset="-128"/>
                <a:ea typeface="MS PMincho" charset="-128"/>
                <a:cs typeface="MS PMincho" charset="-128"/>
              </a:rPr>
              <a:t>がついており、</a:t>
            </a:r>
            <a:endParaRPr lang="en-US" altLang="ja-JP" sz="2000" b="0" i="0" dirty="0">
              <a:effectLst/>
              <a:latin typeface="MS PMincho" charset="-128"/>
              <a:ea typeface="MS PMincho" charset="-128"/>
              <a:cs typeface="MS PMincho" charset="-128"/>
            </a:endParaRPr>
          </a:p>
          <a:p>
            <a:r>
              <a:rPr lang="ja-JP" altLang="en-US" sz="2000" b="0" i="0" dirty="0">
                <a:effectLst/>
                <a:latin typeface="MS PMincho" charset="-128"/>
                <a:ea typeface="MS PMincho" charset="-128"/>
                <a:cs typeface="MS PMincho" charset="-128"/>
              </a:rPr>
              <a:t>各企業がクーポンをフックに</a:t>
            </a:r>
            <a:endParaRPr lang="en-US" altLang="ja-JP" sz="2000" b="0" i="0" dirty="0">
              <a:effectLst/>
              <a:latin typeface="MS PMincho" charset="-128"/>
              <a:ea typeface="MS PMincho" charset="-128"/>
              <a:cs typeface="MS PMincho" charset="-128"/>
            </a:endParaRPr>
          </a:p>
          <a:p>
            <a:r>
              <a:rPr lang="ja-JP" altLang="en-US" sz="2000" b="0" i="0" dirty="0">
                <a:effectLst/>
                <a:latin typeface="MS PMincho" charset="-128"/>
                <a:ea typeface="MS PMincho" charset="-128"/>
                <a:cs typeface="MS PMincho" charset="-128"/>
              </a:rPr>
              <a:t>購入者の拡大にうまくつなげていることがわかる。</a:t>
            </a:r>
            <a:endParaRPr lang="ja-JP" altLang="en-US" sz="2000" dirty="0">
              <a:latin typeface="MS PMincho" charset="-128"/>
              <a:ea typeface="MS PMincho" charset="-128"/>
              <a:cs typeface="MS PMincho" charset="-128"/>
            </a:endParaRPr>
          </a:p>
        </p:txBody>
      </p:sp>
      <p:sp>
        <p:nvSpPr>
          <p:cNvPr id="12" name="正方形/長方形 11"/>
          <p:cNvSpPr/>
          <p:nvPr/>
        </p:nvSpPr>
        <p:spPr>
          <a:xfrm>
            <a:off x="3488856" y="6252461"/>
            <a:ext cx="10581026" cy="415498"/>
          </a:xfrm>
          <a:prstGeom prst="rect">
            <a:avLst/>
          </a:prstGeom>
        </p:spPr>
        <p:txBody>
          <a:bodyPr wrap="square">
            <a:spAutoFit/>
          </a:bodyPr>
          <a:lstStyle/>
          <a:p>
            <a:r>
              <a:rPr lang="en-US" altLang="ja-JP" sz="1000" b="1" dirty="0">
                <a:latin typeface="MS PMincho" charset="-128"/>
                <a:ea typeface="MS PMincho" charset="-128"/>
                <a:cs typeface="MS PMincho" charset="-128"/>
              </a:rPr>
              <a:t>PRTIMES </a:t>
            </a:r>
            <a:r>
              <a:rPr lang="ja-JP" altLang="en-US" sz="1000" b="1" dirty="0">
                <a:latin typeface="MS PMincho" charset="-128"/>
                <a:ea typeface="MS PMincho" charset="-128"/>
                <a:cs typeface="MS PMincho" charset="-128"/>
              </a:rPr>
              <a:t>小売アプリ最新</a:t>
            </a:r>
            <a:r>
              <a:rPr lang="en-US" altLang="ja-JP" sz="1000" b="1" dirty="0">
                <a:latin typeface="MS PMincho" charset="-128"/>
                <a:ea typeface="MS PMincho" charset="-128"/>
                <a:cs typeface="MS PMincho" charset="-128"/>
              </a:rPr>
              <a:t>MAU</a:t>
            </a:r>
            <a:r>
              <a:rPr lang="ja-JP" altLang="en-US" sz="1000" b="1" dirty="0">
                <a:latin typeface="MS PMincho" charset="-128"/>
                <a:ea typeface="MS PMincho" charset="-128"/>
                <a:cs typeface="MS PMincho" charset="-128"/>
              </a:rPr>
              <a:t>ランキングを発表　日本では</a:t>
            </a:r>
            <a:r>
              <a:rPr lang="en-US" altLang="ja-JP" sz="1000" b="1" dirty="0">
                <a:latin typeface="MS PMincho" charset="-128"/>
                <a:ea typeface="MS PMincho" charset="-128"/>
                <a:cs typeface="MS PMincho" charset="-128"/>
              </a:rPr>
              <a:t>Amazon</a:t>
            </a:r>
            <a:r>
              <a:rPr lang="ja-JP" altLang="en-US" sz="1000" b="1" dirty="0">
                <a:latin typeface="MS PMincho" charset="-128"/>
                <a:ea typeface="MS PMincho" charset="-128"/>
                <a:cs typeface="MS PMincho" charset="-128"/>
              </a:rPr>
              <a:t>、</a:t>
            </a:r>
            <a:r>
              <a:rPr lang="en-US" altLang="ja-JP" sz="1000" b="1" dirty="0">
                <a:latin typeface="MS PMincho" charset="-128"/>
                <a:ea typeface="MS PMincho" charset="-128"/>
                <a:cs typeface="MS PMincho" charset="-128"/>
              </a:rPr>
              <a:t>GU</a:t>
            </a:r>
            <a:r>
              <a:rPr lang="ja-JP" altLang="en-US" sz="1000" b="1" dirty="0">
                <a:latin typeface="MS PMincho" charset="-128"/>
                <a:ea typeface="MS PMincho" charset="-128"/>
                <a:cs typeface="MS PMincho" charset="-128"/>
              </a:rPr>
              <a:t>が部門別トップに輝く！　</a:t>
            </a:r>
            <a:r>
              <a:rPr lang="en-US" altLang="ja-JP" sz="1000" b="1" dirty="0">
                <a:latin typeface="MS PMincho" charset="-128"/>
                <a:ea typeface="MS PMincho" charset="-128"/>
                <a:cs typeface="MS PMincho" charset="-128"/>
              </a:rPr>
              <a:t>App Annie</a:t>
            </a:r>
            <a:r>
              <a:rPr lang="ja-JP" altLang="en-US" sz="1000" b="1" dirty="0">
                <a:latin typeface="MS PMincho" charset="-128"/>
                <a:ea typeface="MS PMincho" charset="-128"/>
                <a:cs typeface="MS PMincho" charset="-128"/>
              </a:rPr>
              <a:t>、小売アプリに関するレポートを公開</a:t>
            </a:r>
          </a:p>
          <a:p>
            <a:r>
              <a:rPr lang="ja-JP" altLang="en-US" sz="1000" dirty="0">
                <a:latin typeface="MS PMincho" charset="-128"/>
                <a:ea typeface="MS PMincho" charset="-128"/>
                <a:cs typeface="MS PMincho" charset="-128"/>
              </a:rPr>
              <a:t>https://prtimes.jp/main/html/rd/p/000000097.000011276.html</a:t>
            </a:r>
          </a:p>
        </p:txBody>
      </p:sp>
      <p:grpSp>
        <p:nvGrpSpPr>
          <p:cNvPr id="20" name="図形グループ 19"/>
          <p:cNvGrpSpPr/>
          <p:nvPr/>
        </p:nvGrpSpPr>
        <p:grpSpPr>
          <a:xfrm>
            <a:off x="625343" y="1917147"/>
            <a:ext cx="11182343" cy="4341268"/>
            <a:chOff x="124432" y="1135081"/>
            <a:chExt cx="12314518" cy="5005751"/>
          </a:xfrm>
        </p:grpSpPr>
        <p:sp>
          <p:nvSpPr>
            <p:cNvPr id="14" name="正方形/長方形 13"/>
            <p:cNvSpPr/>
            <p:nvPr/>
          </p:nvSpPr>
          <p:spPr>
            <a:xfrm>
              <a:off x="670091" y="1189839"/>
              <a:ext cx="3499676" cy="369332"/>
            </a:xfrm>
            <a:prstGeom prst="rect">
              <a:avLst/>
            </a:prstGeom>
          </p:spPr>
          <p:txBody>
            <a:bodyPr wrap="none">
              <a:spAutoFit/>
            </a:bodyPr>
            <a:lstStyle/>
            <a:p>
              <a:r>
                <a:rPr lang="ja-JP" altLang="en-US" b="1" i="0" dirty="0">
                  <a:solidFill>
                    <a:srgbClr val="3B3B3B"/>
                  </a:solidFill>
                  <a:effectLst/>
                  <a:latin typeface="MS PMincho" charset="-128"/>
                  <a:ea typeface="MS PMincho" charset="-128"/>
                  <a:cs typeface="MS PMincho" charset="-128"/>
                </a:rPr>
                <a:t>■最新小売アプリ</a:t>
              </a:r>
              <a:r>
                <a:rPr lang="en-US" altLang="ja-JP" b="1" i="0" dirty="0">
                  <a:solidFill>
                    <a:srgbClr val="3B3B3B"/>
                  </a:solidFill>
                  <a:effectLst/>
                  <a:latin typeface="MS PMincho" charset="-128"/>
                  <a:ea typeface="MS PMincho" charset="-128"/>
                  <a:cs typeface="MS PMincho" charset="-128"/>
                </a:rPr>
                <a:t>MAU</a:t>
              </a:r>
              <a:r>
                <a:rPr lang="ja-JP" altLang="en-US" b="1" i="0" dirty="0">
                  <a:solidFill>
                    <a:srgbClr val="3B3B3B"/>
                  </a:solidFill>
                  <a:effectLst/>
                  <a:latin typeface="MS PMincho" charset="-128"/>
                  <a:ea typeface="MS PMincho" charset="-128"/>
                  <a:cs typeface="MS PMincho" charset="-128"/>
                </a:rPr>
                <a:t>ランキング：</a:t>
              </a:r>
              <a:endParaRPr lang="ja-JP" altLang="en-US" dirty="0">
                <a:latin typeface="MS PMincho" charset="-128"/>
                <a:ea typeface="MS PMincho" charset="-128"/>
                <a:cs typeface="MS PMincho" charset="-128"/>
              </a:endParaRPr>
            </a:p>
          </p:txBody>
        </p:sp>
        <p:grpSp>
          <p:nvGrpSpPr>
            <p:cNvPr id="19" name="図形グループ 18"/>
            <p:cNvGrpSpPr/>
            <p:nvPr/>
          </p:nvGrpSpPr>
          <p:grpSpPr>
            <a:xfrm>
              <a:off x="124432" y="1135081"/>
              <a:ext cx="12314518" cy="5005751"/>
              <a:chOff x="124432" y="1135081"/>
              <a:chExt cx="12314518" cy="5005751"/>
            </a:xfrm>
          </p:grpSpPr>
          <p:sp>
            <p:nvSpPr>
              <p:cNvPr id="10" name="テキスト ボックス 9"/>
              <p:cNvSpPr txBox="1"/>
              <p:nvPr/>
            </p:nvSpPr>
            <p:spPr>
              <a:xfrm>
                <a:off x="8103076" y="1135081"/>
                <a:ext cx="4335874" cy="1472775"/>
              </a:xfrm>
              <a:prstGeom prst="rect">
                <a:avLst/>
              </a:prstGeom>
              <a:noFill/>
              <a:ln w="28575">
                <a:solidFill>
                  <a:srgbClr val="C00000"/>
                </a:solidFill>
                <a:prstDash val="sysDash"/>
              </a:ln>
            </p:spPr>
            <p:txBody>
              <a:bodyPr wrap="square" rtlCol="0">
                <a:spAutoFit/>
              </a:bodyPr>
              <a:lstStyle/>
              <a:p>
                <a:pPr algn="ctr"/>
                <a:endParaRPr lang="en-US" altLang="ja-JP" sz="1100" dirty="0">
                  <a:latin typeface="MS PMincho" charset="-128"/>
                  <a:ea typeface="MS PMincho" charset="-128"/>
                  <a:cs typeface="MS PMincho" charset="-128"/>
                </a:endParaRPr>
              </a:p>
              <a:p>
                <a:pPr algn="ctr"/>
                <a:r>
                  <a:rPr kumimoji="1" lang="ja-JP" altLang="en-US" sz="2400" dirty="0">
                    <a:latin typeface="MS PMincho" charset="-128"/>
                    <a:ea typeface="MS PMincho" charset="-128"/>
                    <a:cs typeface="MS PMincho" charset="-128"/>
                  </a:rPr>
                  <a:t>実店舗・オンライン型の</a:t>
                </a:r>
                <a:endParaRPr kumimoji="1" lang="en-US" altLang="ja-JP" sz="2400" dirty="0">
                  <a:latin typeface="MS PMincho" charset="-128"/>
                  <a:ea typeface="MS PMincho" charset="-128"/>
                  <a:cs typeface="MS PMincho" charset="-128"/>
                </a:endParaRPr>
              </a:p>
              <a:p>
                <a:pPr algn="ctr"/>
                <a:r>
                  <a:rPr lang="ja-JP" altLang="en-US" sz="2400" dirty="0">
                    <a:latin typeface="MS PMincho" charset="-128"/>
                    <a:ea typeface="MS PMincho" charset="-128"/>
                    <a:cs typeface="MS PMincho" charset="-128"/>
                  </a:rPr>
                  <a:t>上位３位は</a:t>
                </a:r>
                <a:r>
                  <a:rPr lang="ja-JP" altLang="en-US" sz="2800" dirty="0">
                    <a:solidFill>
                      <a:srgbClr val="C00000"/>
                    </a:solidFill>
                    <a:latin typeface="MS PMincho" charset="-128"/>
                    <a:ea typeface="MS PMincho" charset="-128"/>
                    <a:cs typeface="MS PMincho" charset="-128"/>
                  </a:rPr>
                  <a:t>クーポン</a:t>
                </a:r>
                <a:r>
                  <a:rPr lang="ja-JP" altLang="en-US" sz="2400" dirty="0">
                    <a:latin typeface="MS PMincho" charset="-128"/>
                    <a:ea typeface="MS PMincho" charset="-128"/>
                    <a:cs typeface="MS PMincho" charset="-128"/>
                  </a:rPr>
                  <a:t>がある</a:t>
                </a:r>
                <a:endParaRPr lang="en-US" altLang="ja-JP" sz="2400" dirty="0">
                  <a:latin typeface="MS PMincho" charset="-128"/>
                  <a:ea typeface="MS PMincho" charset="-128"/>
                  <a:cs typeface="MS PMincho" charset="-128"/>
                </a:endParaRPr>
              </a:p>
              <a:p>
                <a:pPr algn="ctr"/>
                <a:r>
                  <a:rPr lang="ja-JP" altLang="en-US" sz="1400" dirty="0">
                    <a:latin typeface="MS PMincho" charset="-128"/>
                    <a:ea typeface="MS PMincho" charset="-128"/>
                    <a:cs typeface="MS PMincho" charset="-128"/>
                  </a:rPr>
                  <a:t>　</a:t>
                </a:r>
                <a:endParaRPr kumimoji="1" lang="ja-JP" altLang="en-US" sz="1400" dirty="0">
                  <a:latin typeface="MS PMincho" charset="-128"/>
                  <a:ea typeface="MS PMincho" charset="-128"/>
                  <a:cs typeface="MS PMincho" charset="-128"/>
                </a:endParaRPr>
              </a:p>
            </p:txBody>
          </p:sp>
          <p:grpSp>
            <p:nvGrpSpPr>
              <p:cNvPr id="18" name="図形グループ 17"/>
              <p:cNvGrpSpPr/>
              <p:nvPr/>
            </p:nvGrpSpPr>
            <p:grpSpPr>
              <a:xfrm>
                <a:off x="124432" y="1580794"/>
                <a:ext cx="6840934" cy="4560038"/>
                <a:chOff x="124432" y="1580794"/>
                <a:chExt cx="6840934" cy="4560038"/>
              </a:xfrm>
            </p:grpSpPr>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8171" y="1580794"/>
                  <a:ext cx="6297195" cy="4560038"/>
                </a:xfrm>
                <a:prstGeom prst="rect">
                  <a:avLst/>
                </a:prstGeom>
              </p:spPr>
            </p:pic>
            <p:sp>
              <p:nvSpPr>
                <p:cNvPr id="8" name="テキスト ボックス 7"/>
                <p:cNvSpPr txBox="1"/>
                <p:nvPr/>
              </p:nvSpPr>
              <p:spPr>
                <a:xfrm>
                  <a:off x="124433" y="2548945"/>
                  <a:ext cx="543739" cy="369332"/>
                </a:xfrm>
                <a:prstGeom prst="rect">
                  <a:avLst/>
                </a:prstGeom>
                <a:noFill/>
              </p:spPr>
              <p:txBody>
                <a:bodyPr wrap="none" rtlCol="0">
                  <a:spAutoFit/>
                </a:bodyPr>
                <a:lstStyle/>
                <a:p>
                  <a:r>
                    <a:rPr kumimoji="1" lang="en-US" altLang="ja-JP" dirty="0">
                      <a:latin typeface="MS PMincho" charset="-128"/>
                      <a:ea typeface="MS PMincho" charset="-128"/>
                      <a:cs typeface="MS PMincho" charset="-128"/>
                    </a:rPr>
                    <a:t>1</a:t>
                  </a:r>
                  <a:r>
                    <a:rPr lang="ja-JP" altLang="en-US" dirty="0">
                      <a:latin typeface="MS PMincho" charset="-128"/>
                      <a:ea typeface="MS PMincho" charset="-128"/>
                      <a:cs typeface="MS PMincho" charset="-128"/>
                    </a:rPr>
                    <a:t>位</a:t>
                  </a:r>
                  <a:endParaRPr kumimoji="1" lang="en-US" altLang="ja-JP" dirty="0">
                    <a:latin typeface="MS PMincho" charset="-128"/>
                    <a:ea typeface="MS PMincho" charset="-128"/>
                    <a:cs typeface="MS PMincho" charset="-128"/>
                  </a:endParaRPr>
                </a:p>
              </p:txBody>
            </p:sp>
            <p:sp>
              <p:nvSpPr>
                <p:cNvPr id="13" name="テキスト ボックス 12"/>
                <p:cNvSpPr txBox="1"/>
                <p:nvPr/>
              </p:nvSpPr>
              <p:spPr>
                <a:xfrm>
                  <a:off x="124432" y="3296339"/>
                  <a:ext cx="543739" cy="369332"/>
                </a:xfrm>
                <a:prstGeom prst="rect">
                  <a:avLst/>
                </a:prstGeom>
                <a:noFill/>
              </p:spPr>
              <p:txBody>
                <a:bodyPr wrap="none" rtlCol="0">
                  <a:spAutoFit/>
                </a:bodyPr>
                <a:lstStyle/>
                <a:p>
                  <a:r>
                    <a:rPr kumimoji="1" lang="en-US" altLang="ja-JP" dirty="0">
                      <a:latin typeface="MS PMincho" charset="-128"/>
                      <a:ea typeface="MS PMincho" charset="-128"/>
                      <a:cs typeface="MS PMincho" charset="-128"/>
                    </a:rPr>
                    <a:t>2</a:t>
                  </a:r>
                  <a:r>
                    <a:rPr lang="ja-JP" altLang="en-US" dirty="0">
                      <a:latin typeface="MS PMincho" charset="-128"/>
                      <a:ea typeface="MS PMincho" charset="-128"/>
                      <a:cs typeface="MS PMincho" charset="-128"/>
                    </a:rPr>
                    <a:t>位</a:t>
                  </a:r>
                  <a:endParaRPr kumimoji="1" lang="en-US" altLang="ja-JP" dirty="0">
                    <a:latin typeface="MS PMincho" charset="-128"/>
                    <a:ea typeface="MS PMincho" charset="-128"/>
                    <a:cs typeface="MS PMincho" charset="-128"/>
                  </a:endParaRPr>
                </a:p>
              </p:txBody>
            </p:sp>
            <p:sp>
              <p:nvSpPr>
                <p:cNvPr id="15" name="テキスト ボックス 14"/>
                <p:cNvSpPr txBox="1"/>
                <p:nvPr/>
              </p:nvSpPr>
              <p:spPr>
                <a:xfrm>
                  <a:off x="130440" y="4043733"/>
                  <a:ext cx="543739" cy="369332"/>
                </a:xfrm>
                <a:prstGeom prst="rect">
                  <a:avLst/>
                </a:prstGeom>
                <a:noFill/>
              </p:spPr>
              <p:txBody>
                <a:bodyPr wrap="none" rtlCol="0">
                  <a:spAutoFit/>
                </a:bodyPr>
                <a:lstStyle/>
                <a:p>
                  <a:r>
                    <a:rPr lang="en-US" altLang="ja-JP" dirty="0">
                      <a:latin typeface="MS PMincho" charset="-128"/>
                      <a:ea typeface="MS PMincho" charset="-128"/>
                      <a:cs typeface="MS PMincho" charset="-128"/>
                    </a:rPr>
                    <a:t>3</a:t>
                  </a:r>
                  <a:r>
                    <a:rPr lang="ja-JP" altLang="en-US" dirty="0">
                      <a:latin typeface="MS PMincho" charset="-128"/>
                      <a:ea typeface="MS PMincho" charset="-128"/>
                      <a:cs typeface="MS PMincho" charset="-128"/>
                    </a:rPr>
                    <a:t>位</a:t>
                  </a:r>
                  <a:endParaRPr kumimoji="1" lang="ja-JP" altLang="en-US" dirty="0">
                    <a:latin typeface="MS PMincho" charset="-128"/>
                    <a:ea typeface="MS PMincho" charset="-128"/>
                    <a:cs typeface="MS PMincho" charset="-128"/>
                  </a:endParaRPr>
                </a:p>
              </p:txBody>
            </p:sp>
            <p:sp>
              <p:nvSpPr>
                <p:cNvPr id="16" name="テキスト ボックス 15"/>
                <p:cNvSpPr txBox="1"/>
                <p:nvPr/>
              </p:nvSpPr>
              <p:spPr>
                <a:xfrm>
                  <a:off x="124432" y="4791127"/>
                  <a:ext cx="543739" cy="369332"/>
                </a:xfrm>
                <a:prstGeom prst="rect">
                  <a:avLst/>
                </a:prstGeom>
                <a:noFill/>
              </p:spPr>
              <p:txBody>
                <a:bodyPr wrap="none" rtlCol="0">
                  <a:spAutoFit/>
                </a:bodyPr>
                <a:lstStyle/>
                <a:p>
                  <a:r>
                    <a:rPr kumimoji="1" lang="en-US" altLang="ja-JP" dirty="0">
                      <a:latin typeface="MS PMincho" charset="-128"/>
                      <a:ea typeface="MS PMincho" charset="-128"/>
                      <a:cs typeface="MS PMincho" charset="-128"/>
                    </a:rPr>
                    <a:t>4</a:t>
                  </a:r>
                  <a:r>
                    <a:rPr kumimoji="1" lang="ja-JP" altLang="en-US" dirty="0">
                      <a:latin typeface="MS PMincho" charset="-128"/>
                      <a:ea typeface="MS PMincho" charset="-128"/>
                      <a:cs typeface="MS PMincho" charset="-128"/>
                    </a:rPr>
                    <a:t>位</a:t>
                  </a:r>
                </a:p>
              </p:txBody>
            </p:sp>
            <p:sp>
              <p:nvSpPr>
                <p:cNvPr id="17" name="テキスト ボックス 16"/>
                <p:cNvSpPr txBox="1"/>
                <p:nvPr/>
              </p:nvSpPr>
              <p:spPr>
                <a:xfrm>
                  <a:off x="124432" y="5538521"/>
                  <a:ext cx="543739" cy="369332"/>
                </a:xfrm>
                <a:prstGeom prst="rect">
                  <a:avLst/>
                </a:prstGeom>
                <a:noFill/>
              </p:spPr>
              <p:txBody>
                <a:bodyPr wrap="none" rtlCol="0">
                  <a:spAutoFit/>
                </a:bodyPr>
                <a:lstStyle/>
                <a:p>
                  <a:r>
                    <a:rPr lang="en-US" altLang="ja-JP" dirty="0">
                      <a:latin typeface="MS PMincho" charset="-128"/>
                      <a:ea typeface="MS PMincho" charset="-128"/>
                      <a:cs typeface="MS PMincho" charset="-128"/>
                    </a:rPr>
                    <a:t>5</a:t>
                  </a:r>
                  <a:r>
                    <a:rPr lang="ja-JP" altLang="en-US" dirty="0">
                      <a:latin typeface="MS PMincho" charset="-128"/>
                      <a:ea typeface="MS PMincho" charset="-128"/>
                      <a:cs typeface="MS PMincho" charset="-128"/>
                    </a:rPr>
                    <a:t>位</a:t>
                  </a:r>
                  <a:endParaRPr kumimoji="1" lang="ja-JP" altLang="en-US" dirty="0">
                    <a:latin typeface="MS PMincho" charset="-128"/>
                    <a:ea typeface="MS PMincho" charset="-128"/>
                    <a:cs typeface="MS PMincho" charset="-128"/>
                  </a:endParaRPr>
                </a:p>
              </p:txBody>
            </p:sp>
          </p:grpSp>
          <p:grpSp>
            <p:nvGrpSpPr>
              <p:cNvPr id="9" name="図形グループ 8"/>
              <p:cNvGrpSpPr/>
              <p:nvPr/>
            </p:nvGrpSpPr>
            <p:grpSpPr>
              <a:xfrm>
                <a:off x="3629606" y="1871469"/>
                <a:ext cx="4473470" cy="3144061"/>
                <a:chOff x="3629606" y="1871469"/>
                <a:chExt cx="4473470" cy="3144061"/>
              </a:xfrm>
            </p:grpSpPr>
            <p:sp>
              <p:nvSpPr>
                <p:cNvPr id="4" name="円/楕円 3"/>
                <p:cNvSpPr/>
                <p:nvPr/>
              </p:nvSpPr>
              <p:spPr>
                <a:xfrm>
                  <a:off x="3629606" y="1994150"/>
                  <a:ext cx="3335761" cy="302138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a:endCxn id="10" idx="1"/>
                </p:cNvCxnSpPr>
                <p:nvPr/>
              </p:nvCxnSpPr>
              <p:spPr>
                <a:xfrm flipV="1">
                  <a:off x="6967286" y="1871469"/>
                  <a:ext cx="1135790" cy="1473311"/>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1" name="テキスト ボックス 20"/>
          <p:cNvSpPr txBox="1"/>
          <p:nvPr/>
        </p:nvSpPr>
        <p:spPr>
          <a:xfrm>
            <a:off x="911385" y="1500323"/>
            <a:ext cx="6450805" cy="523220"/>
          </a:xfrm>
          <a:prstGeom prst="rect">
            <a:avLst/>
          </a:prstGeom>
          <a:noFill/>
        </p:spPr>
        <p:txBody>
          <a:bodyPr wrap="none" rtlCol="0">
            <a:spAutoFit/>
          </a:bodyPr>
          <a:lstStyle/>
          <a:p>
            <a:r>
              <a:rPr kumimoji="1" lang="ja-JP" altLang="en-US" sz="2800" spc="-300" dirty="0">
                <a:latin typeface="MS PMincho" charset="-128"/>
                <a:ea typeface="MS PMincho" charset="-128"/>
                <a:cs typeface="MS PMincho" charset="-128"/>
              </a:rPr>
              <a:t>＜コーポレートアプリダウンロード数ランキング＞</a:t>
            </a:r>
          </a:p>
        </p:txBody>
      </p:sp>
      <p:sp>
        <p:nvSpPr>
          <p:cNvPr id="22" name="テキスト ボックス 21"/>
          <p:cNvSpPr txBox="1"/>
          <p:nvPr/>
        </p:nvSpPr>
        <p:spPr>
          <a:xfrm>
            <a:off x="131175" y="130649"/>
            <a:ext cx="1210588" cy="400110"/>
          </a:xfrm>
          <a:prstGeom prst="rect">
            <a:avLst/>
          </a:prstGeom>
          <a:noFill/>
        </p:spPr>
        <p:txBody>
          <a:bodyPr wrap="none" rtlCol="0">
            <a:spAutoFit/>
          </a:bodyPr>
          <a:lstStyle/>
          <a:p>
            <a:r>
              <a:rPr kumimoji="1" lang="ja-JP" altLang="en-US" sz="2000">
                <a:latin typeface="HGPMinchoE" charset="-128"/>
                <a:ea typeface="HGPMinchoE" charset="-128"/>
                <a:cs typeface="HGPMinchoE" charset="-128"/>
              </a:rPr>
              <a:t>現状分析</a:t>
            </a:r>
          </a:p>
        </p:txBody>
      </p:sp>
      <p:grpSp>
        <p:nvGrpSpPr>
          <p:cNvPr id="36" name="図形グループ 35"/>
          <p:cNvGrpSpPr/>
          <p:nvPr/>
        </p:nvGrpSpPr>
        <p:grpSpPr>
          <a:xfrm rot="20959242">
            <a:off x="7987327" y="1260262"/>
            <a:ext cx="1317181" cy="848227"/>
            <a:chOff x="7803959" y="909638"/>
            <a:chExt cx="1317181" cy="848227"/>
          </a:xfrm>
        </p:grpSpPr>
        <p:sp>
          <p:nvSpPr>
            <p:cNvPr id="5" name="テキスト ボックス 4"/>
            <p:cNvSpPr txBox="1"/>
            <p:nvPr/>
          </p:nvSpPr>
          <p:spPr>
            <a:xfrm>
              <a:off x="8098837" y="1097726"/>
              <a:ext cx="800219" cy="461665"/>
            </a:xfrm>
            <a:prstGeom prst="rect">
              <a:avLst/>
            </a:prstGeom>
            <a:noFill/>
          </p:spPr>
          <p:txBody>
            <a:bodyPr wrap="none" rtlCol="0">
              <a:spAutoFit/>
            </a:bodyPr>
            <a:lstStyle/>
            <a:p>
              <a:r>
                <a:rPr kumimoji="1" lang="ja-JP" altLang="en-US" sz="2400" dirty="0">
                  <a:latin typeface="HGPMinchoE" charset="-128"/>
                  <a:ea typeface="HGPMinchoE" charset="-128"/>
                  <a:cs typeface="HGPMinchoE" charset="-128"/>
                </a:rPr>
                <a:t>特徴</a:t>
              </a:r>
            </a:p>
          </p:txBody>
        </p:sp>
        <p:grpSp>
          <p:nvGrpSpPr>
            <p:cNvPr id="31" name="図形グループ 30"/>
            <p:cNvGrpSpPr/>
            <p:nvPr/>
          </p:nvGrpSpPr>
          <p:grpSpPr>
            <a:xfrm>
              <a:off x="8865886" y="946774"/>
              <a:ext cx="255254" cy="717466"/>
              <a:chOff x="8865886" y="946774"/>
              <a:chExt cx="255254" cy="717466"/>
            </a:xfrm>
          </p:grpSpPr>
          <p:cxnSp>
            <p:nvCxnSpPr>
              <p:cNvPr id="23" name="直線コネクタ 22"/>
              <p:cNvCxnSpPr/>
              <p:nvPr/>
            </p:nvCxnSpPr>
            <p:spPr>
              <a:xfrm flipV="1">
                <a:off x="8865886" y="946774"/>
                <a:ext cx="153447" cy="18954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V="1">
                <a:off x="8865886" y="1316647"/>
                <a:ext cx="255254" cy="119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8865886" y="1502132"/>
                <a:ext cx="184052" cy="16210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2" name="図形グループ 31"/>
            <p:cNvGrpSpPr/>
            <p:nvPr/>
          </p:nvGrpSpPr>
          <p:grpSpPr>
            <a:xfrm flipH="1">
              <a:off x="7803959" y="909638"/>
              <a:ext cx="328047" cy="848227"/>
              <a:chOff x="8865886" y="946774"/>
              <a:chExt cx="255254" cy="717466"/>
            </a:xfrm>
          </p:grpSpPr>
          <p:cxnSp>
            <p:nvCxnSpPr>
              <p:cNvPr id="33" name="直線コネクタ 32"/>
              <p:cNvCxnSpPr/>
              <p:nvPr/>
            </p:nvCxnSpPr>
            <p:spPr>
              <a:xfrm flipV="1">
                <a:off x="8865886" y="946774"/>
                <a:ext cx="153447" cy="18954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8865886" y="1316647"/>
                <a:ext cx="255254" cy="119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8865886" y="1502132"/>
                <a:ext cx="184052" cy="16210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7" name="正方形/長方形 6"/>
          <p:cNvSpPr/>
          <p:nvPr/>
        </p:nvSpPr>
        <p:spPr>
          <a:xfrm>
            <a:off x="632165" y="725217"/>
            <a:ext cx="6939720" cy="646331"/>
          </a:xfrm>
          <a:prstGeom prst="rect">
            <a:avLst/>
          </a:prstGeom>
        </p:spPr>
        <p:txBody>
          <a:bodyPr wrap="none">
            <a:spAutoFit/>
          </a:bodyPr>
          <a:lstStyle/>
          <a:p>
            <a:r>
              <a:rPr lang="ja-JP" altLang="en-US" sz="3600" dirty="0">
                <a:latin typeface="HGPMinchoE" charset="-128"/>
                <a:ea typeface="HGPMinchoE" charset="-128"/>
                <a:cs typeface="HGPMinchoE" charset="-128"/>
              </a:rPr>
              <a:t>なぜクーポンに注目したか？？　①</a:t>
            </a:r>
            <a:endParaRPr lang="ja-JP" altLang="en-US" sz="3600" dirty="0"/>
          </a:p>
        </p:txBody>
      </p:sp>
    </p:spTree>
    <p:extLst>
      <p:ext uri="{BB962C8B-B14F-4D97-AF65-F5344CB8AC3E}">
        <p14:creationId xmlns:p14="http://schemas.microsoft.com/office/powerpoint/2010/main" val="1375661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187BBC0-2200-4308-A81B-B50198301982}"/>
              </a:ext>
            </a:extLst>
          </p:cNvPr>
          <p:cNvSpPr>
            <a:spLocks noGrp="1"/>
          </p:cNvSpPr>
          <p:nvPr>
            <p:ph type="sldNum" sz="quarter" idx="12"/>
          </p:nvPr>
        </p:nvSpPr>
        <p:spPr/>
        <p:txBody>
          <a:bodyPr/>
          <a:lstStyle/>
          <a:p>
            <a:fld id="{269BB27D-969F-4748-9981-936C35B41265}" type="slidenum">
              <a:rPr kumimoji="1" lang="ja-JP" altLang="en-US" smtClean="0"/>
              <a:t>15</a:t>
            </a:fld>
            <a:endParaRPr kumimoji="1" lang="ja-JP" altLang="en-US" dirty="0"/>
          </a:p>
        </p:txBody>
      </p:sp>
      <p:graphicFrame>
        <p:nvGraphicFramePr>
          <p:cNvPr id="3" name="グラフ 2">
            <a:extLst>
              <a:ext uri="{FF2B5EF4-FFF2-40B4-BE49-F238E27FC236}">
                <a16:creationId xmlns:a16="http://schemas.microsoft.com/office/drawing/2014/main" id="{3BA98D7C-F265-42AB-B90A-9FE77D15BA7B}"/>
              </a:ext>
            </a:extLst>
          </p:cNvPr>
          <p:cNvGraphicFramePr>
            <a:graphicFrameLocks/>
          </p:cNvGraphicFramePr>
          <p:nvPr>
            <p:extLst>
              <p:ext uri="{D42A27DB-BD31-4B8C-83A1-F6EECF244321}">
                <p14:modId xmlns:p14="http://schemas.microsoft.com/office/powerpoint/2010/main" val="1252267053"/>
              </p:ext>
            </p:extLst>
          </p:nvPr>
        </p:nvGraphicFramePr>
        <p:xfrm>
          <a:off x="5906530" y="1241372"/>
          <a:ext cx="6607013" cy="4092933"/>
        </p:xfrm>
        <a:graphic>
          <a:graphicData uri="http://schemas.openxmlformats.org/drawingml/2006/chart">
            <c:chart xmlns:c="http://schemas.openxmlformats.org/drawingml/2006/chart" xmlns:r="http://schemas.openxmlformats.org/officeDocument/2006/relationships" r:id="rId2"/>
          </a:graphicData>
        </a:graphic>
      </p:graphicFrame>
      <p:sp>
        <p:nvSpPr>
          <p:cNvPr id="4" name="正方形/長方形 3">
            <a:extLst>
              <a:ext uri="{FF2B5EF4-FFF2-40B4-BE49-F238E27FC236}">
                <a16:creationId xmlns:a16="http://schemas.microsoft.com/office/drawing/2014/main" id="{6DC5AA37-CA3C-4AAA-90F9-DE2C8199A836}"/>
              </a:ext>
            </a:extLst>
          </p:cNvPr>
          <p:cNvSpPr/>
          <p:nvPr/>
        </p:nvSpPr>
        <p:spPr>
          <a:xfrm>
            <a:off x="108324" y="591992"/>
            <a:ext cx="5915402" cy="584775"/>
          </a:xfrm>
          <a:prstGeom prst="rect">
            <a:avLst/>
          </a:prstGeom>
        </p:spPr>
        <p:txBody>
          <a:bodyPr wrap="none">
            <a:spAutoFit/>
          </a:bodyPr>
          <a:lstStyle/>
          <a:p>
            <a:r>
              <a:rPr lang="ja-JP" altLang="en-US" sz="3200">
                <a:latin typeface="HGPMinchoE" charset="-128"/>
                <a:ea typeface="HGPMinchoE" charset="-128"/>
                <a:cs typeface="HGPMinchoE" charset="-128"/>
              </a:rPr>
              <a:t>なぜ</a:t>
            </a:r>
            <a:r>
              <a:rPr lang="ja-JP" altLang="en-US" sz="3200" dirty="0">
                <a:latin typeface="HGPMinchoE" charset="-128"/>
                <a:ea typeface="HGPMinchoE" charset="-128"/>
                <a:cs typeface="HGPMinchoE" charset="-128"/>
              </a:rPr>
              <a:t>クーポンに注目したか？？②</a:t>
            </a:r>
            <a:endParaRPr lang="ja-JP" altLang="en-US" sz="3200" dirty="0"/>
          </a:p>
        </p:txBody>
      </p:sp>
      <p:sp>
        <p:nvSpPr>
          <p:cNvPr id="5" name="正方形/長方形 4">
            <a:extLst>
              <a:ext uri="{FF2B5EF4-FFF2-40B4-BE49-F238E27FC236}">
                <a16:creationId xmlns:a16="http://schemas.microsoft.com/office/drawing/2014/main" id="{99375F26-5D32-4470-8489-A44580023184}"/>
              </a:ext>
            </a:extLst>
          </p:cNvPr>
          <p:cNvSpPr/>
          <p:nvPr/>
        </p:nvSpPr>
        <p:spPr>
          <a:xfrm>
            <a:off x="1754768" y="5557723"/>
            <a:ext cx="8537915" cy="523220"/>
          </a:xfrm>
          <a:prstGeom prst="rect">
            <a:avLst/>
          </a:prstGeom>
        </p:spPr>
        <p:txBody>
          <a:bodyPr wrap="none">
            <a:spAutoFit/>
          </a:bodyPr>
          <a:lstStyle/>
          <a:p>
            <a:r>
              <a:rPr lang="ja-JP" altLang="en-US" sz="2800" u="sng" spc="-150" dirty="0">
                <a:latin typeface="HGPMinchoE" charset="-128"/>
                <a:ea typeface="HGPMinchoE" charset="-128"/>
                <a:cs typeface="HGPMinchoE" charset="-128"/>
              </a:rPr>
              <a:t>　クーポン</a:t>
            </a:r>
            <a:r>
              <a:rPr lang="ja-JP" altLang="en-US" sz="2400" u="sng" spc="-150" dirty="0">
                <a:latin typeface="HGPMinchoE" charset="-128"/>
                <a:ea typeface="HGPMinchoE" charset="-128"/>
                <a:cs typeface="HGPMinchoE" charset="-128"/>
              </a:rPr>
              <a:t>がきっかけで</a:t>
            </a:r>
            <a:r>
              <a:rPr lang="ja-JP" altLang="en-US" sz="2800" u="sng" spc="-150" dirty="0">
                <a:latin typeface="HGPMinchoE" charset="-128"/>
                <a:ea typeface="HGPMinchoE" charset="-128"/>
                <a:cs typeface="HGPMinchoE" charset="-128"/>
              </a:rPr>
              <a:t>アプリをダウンロード</a:t>
            </a:r>
            <a:r>
              <a:rPr lang="ja-JP" altLang="en-US" sz="2400" u="sng" spc="-150" dirty="0">
                <a:latin typeface="HGPMinchoE" charset="-128"/>
                <a:ea typeface="HGPMinchoE" charset="-128"/>
                <a:cs typeface="HGPMinchoE" charset="-128"/>
              </a:rPr>
              <a:t>する人が</a:t>
            </a:r>
            <a:r>
              <a:rPr lang="ja-JP" altLang="en-US" sz="2800" u="sng" spc="-150" dirty="0">
                <a:latin typeface="HGPMinchoE" charset="-128"/>
                <a:ea typeface="HGPMinchoE" charset="-128"/>
                <a:cs typeface="HGPMinchoE" charset="-128"/>
              </a:rPr>
              <a:t>多い！！</a:t>
            </a:r>
          </a:p>
        </p:txBody>
      </p:sp>
      <p:sp>
        <p:nvSpPr>
          <p:cNvPr id="6" name="テキスト ボックス 5"/>
          <p:cNvSpPr txBox="1"/>
          <p:nvPr/>
        </p:nvSpPr>
        <p:spPr>
          <a:xfrm>
            <a:off x="108324" y="47701"/>
            <a:ext cx="1210588" cy="400110"/>
          </a:xfrm>
          <a:prstGeom prst="rect">
            <a:avLst/>
          </a:prstGeom>
          <a:noFill/>
        </p:spPr>
        <p:txBody>
          <a:bodyPr wrap="none" rtlCol="0">
            <a:spAutoFit/>
          </a:bodyPr>
          <a:lstStyle/>
          <a:p>
            <a:r>
              <a:rPr kumimoji="1" lang="ja-JP" altLang="en-US" sz="2000">
                <a:latin typeface="HGPMinchoE" charset="-128"/>
                <a:ea typeface="HGPMinchoE" charset="-128"/>
                <a:cs typeface="HGPMinchoE" charset="-128"/>
              </a:rPr>
              <a:t>現状分析</a:t>
            </a:r>
          </a:p>
        </p:txBody>
      </p:sp>
      <p:sp>
        <p:nvSpPr>
          <p:cNvPr id="7" name="テキスト ボックス 6"/>
          <p:cNvSpPr txBox="1"/>
          <p:nvPr/>
        </p:nvSpPr>
        <p:spPr>
          <a:xfrm>
            <a:off x="7574691" y="1362716"/>
            <a:ext cx="3490058" cy="369332"/>
          </a:xfrm>
          <a:prstGeom prst="rect">
            <a:avLst/>
          </a:prstGeom>
          <a:noFill/>
        </p:spPr>
        <p:txBody>
          <a:bodyPr wrap="none" rtlCol="0">
            <a:spAutoFit/>
          </a:bodyPr>
          <a:lstStyle/>
          <a:p>
            <a:r>
              <a:rPr kumimoji="1" lang="ja-JP" altLang="en-US" dirty="0">
                <a:latin typeface="MS PMincho" charset="-128"/>
                <a:ea typeface="MS PMincho" charset="-128"/>
                <a:cs typeface="MS PMincho" charset="-128"/>
              </a:rPr>
              <a:t>＜</a:t>
            </a:r>
            <a:r>
              <a:rPr kumimoji="1" lang="ja-JP" altLang="en-US">
                <a:latin typeface="MS PMincho" charset="-128"/>
                <a:ea typeface="MS PMincho" charset="-128"/>
                <a:cs typeface="MS PMincho" charset="-128"/>
              </a:rPr>
              <a:t>アプリをダウンロードした理由＞</a:t>
            </a:r>
            <a:endParaRPr kumimoji="1" lang="ja-JP" altLang="en-US" dirty="0">
              <a:latin typeface="MS PMincho" charset="-128"/>
              <a:ea typeface="MS PMincho" charset="-128"/>
              <a:cs typeface="MS PMincho" charset="-128"/>
            </a:endParaRPr>
          </a:p>
        </p:txBody>
      </p:sp>
      <p:grpSp>
        <p:nvGrpSpPr>
          <p:cNvPr id="11" name="図形グループ 10"/>
          <p:cNvGrpSpPr/>
          <p:nvPr/>
        </p:nvGrpSpPr>
        <p:grpSpPr>
          <a:xfrm>
            <a:off x="392529" y="2431676"/>
            <a:ext cx="6267762" cy="1712323"/>
            <a:chOff x="108324" y="2086500"/>
            <a:chExt cx="6267762" cy="1712323"/>
          </a:xfrm>
        </p:grpSpPr>
        <p:sp>
          <p:nvSpPr>
            <p:cNvPr id="9" name="正方形/長方形 8"/>
            <p:cNvSpPr/>
            <p:nvPr/>
          </p:nvSpPr>
          <p:spPr>
            <a:xfrm>
              <a:off x="202385" y="2252444"/>
              <a:ext cx="6173701" cy="1477328"/>
            </a:xfrm>
            <a:prstGeom prst="rect">
              <a:avLst/>
            </a:prstGeom>
          </p:spPr>
          <p:txBody>
            <a:bodyPr>
              <a:spAutoFit/>
            </a:bodyPr>
            <a:lstStyle/>
            <a:p>
              <a:pPr algn="just"/>
              <a:r>
                <a:rPr lang="ja-JP" altLang="en-US" dirty="0">
                  <a:latin typeface="MS PMincho" charset="-128"/>
                  <a:ea typeface="MS PMincho" charset="-128"/>
                  <a:cs typeface="MS PMincho" charset="-128"/>
                </a:rPr>
                <a:t>調査目的</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コーポレートアプリをダウンロードした理由</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調査対象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拓殖大学に在籍する学生</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調査期間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a:t>
              </a:r>
              <a:r>
                <a:rPr lang="en-US" altLang="ja-JP" dirty="0">
                  <a:latin typeface="MS PMincho" charset="-128"/>
                  <a:ea typeface="MS PMincho" charset="-128"/>
                  <a:cs typeface="MS PMincho" charset="-128"/>
                </a:rPr>
                <a:t>2017</a:t>
              </a:r>
              <a:r>
                <a:rPr lang="ja-JP" altLang="en-US" dirty="0">
                  <a:latin typeface="MS PMincho" charset="-128"/>
                  <a:ea typeface="MS PMincho" charset="-128"/>
                  <a:cs typeface="MS PMincho" charset="-128"/>
                </a:rPr>
                <a:t>年　</a:t>
              </a:r>
              <a:r>
                <a:rPr lang="en-US" altLang="ja-JP" dirty="0">
                  <a:latin typeface="MS PMincho" charset="-128"/>
                  <a:ea typeface="MS PMincho" charset="-128"/>
                  <a:cs typeface="MS PMincho" charset="-128"/>
                </a:rPr>
                <a:t>12</a:t>
              </a:r>
              <a:r>
                <a:rPr lang="ja-JP" altLang="en-US" dirty="0">
                  <a:latin typeface="MS PMincho" charset="-128"/>
                  <a:ea typeface="MS PMincho" charset="-128"/>
                  <a:cs typeface="MS PMincho" charset="-128"/>
                </a:rPr>
                <a:t>月</a:t>
              </a:r>
              <a:r>
                <a:rPr lang="en-US" altLang="ja-JP" dirty="0">
                  <a:latin typeface="MS PMincho" charset="-128"/>
                  <a:ea typeface="MS PMincho" charset="-128"/>
                  <a:cs typeface="MS PMincho" charset="-128"/>
                </a:rPr>
                <a:t>4</a:t>
              </a:r>
              <a:r>
                <a:rPr lang="ja-JP" altLang="en-US" dirty="0">
                  <a:latin typeface="MS PMincho" charset="-128"/>
                  <a:ea typeface="MS PMincho" charset="-128"/>
                  <a:cs typeface="MS PMincho" charset="-128"/>
                </a:rPr>
                <a:t>日</a:t>
              </a:r>
              <a:r>
                <a:rPr lang="en-US" altLang="ja-JP" dirty="0">
                  <a:latin typeface="MS PMincho" charset="-128"/>
                  <a:ea typeface="MS PMincho" charset="-128"/>
                  <a:cs typeface="MS PMincho" charset="-128"/>
                </a:rPr>
                <a:t>〜12</a:t>
              </a:r>
              <a:r>
                <a:rPr lang="ja-JP" altLang="en-US" dirty="0">
                  <a:latin typeface="MS PMincho" charset="-128"/>
                  <a:ea typeface="MS PMincho" charset="-128"/>
                  <a:cs typeface="MS PMincho" charset="-128"/>
                </a:rPr>
                <a:t>月</a:t>
              </a:r>
              <a:r>
                <a:rPr lang="en-US" altLang="ja-JP" dirty="0">
                  <a:latin typeface="MS PMincho" charset="-128"/>
                  <a:ea typeface="MS PMincho" charset="-128"/>
                  <a:cs typeface="MS PMincho" charset="-128"/>
                </a:rPr>
                <a:t>9</a:t>
              </a:r>
              <a:r>
                <a:rPr lang="ja-JP" altLang="en-US" dirty="0">
                  <a:latin typeface="MS PMincho" charset="-128"/>
                  <a:ea typeface="MS PMincho" charset="-128"/>
                  <a:cs typeface="MS PMincho" charset="-128"/>
                </a:rPr>
                <a:t>日</a:t>
              </a:r>
              <a:endParaRPr lang="en-US" altLang="ja-JP" dirty="0">
                <a:latin typeface="MS PMincho" charset="-128"/>
                <a:ea typeface="MS PMincho" charset="-128"/>
                <a:cs typeface="MS PMincho" charset="-128"/>
              </a:endParaRPr>
            </a:p>
            <a:p>
              <a:pPr algn="just"/>
              <a:r>
                <a:rPr lang="ja-JP" altLang="en-US" dirty="0">
                  <a:latin typeface="MS PMincho" charset="-128"/>
                  <a:ea typeface="MS PMincho" charset="-128"/>
                  <a:cs typeface="MS PMincho" charset="-128"/>
                </a:rPr>
                <a:t>調査方法　　</a:t>
              </a:r>
              <a:r>
                <a:rPr lang="en-US" altLang="ja-JP" dirty="0">
                  <a:latin typeface="MS PMincho" charset="-128"/>
                  <a:ea typeface="MS PMincho" charset="-128"/>
                  <a:cs typeface="MS PMincho" charset="-128"/>
                </a:rPr>
                <a:t> </a:t>
              </a:r>
              <a:r>
                <a:rPr lang="ja-JP" altLang="en-US" dirty="0">
                  <a:latin typeface="MS PMincho" charset="-128"/>
                  <a:ea typeface="MS PMincho" charset="-128"/>
                  <a:cs typeface="MS PMincho" charset="-128"/>
                </a:rPr>
                <a:t>　　紙面によるアンケート調査</a:t>
              </a:r>
              <a:endParaRPr lang="en-US" altLang="ja-JP" dirty="0">
                <a:latin typeface="MS PMincho" charset="-128"/>
                <a:ea typeface="MS PMincho" charset="-128"/>
                <a:cs typeface="MS PMincho" charset="-128"/>
              </a:endParaRPr>
            </a:p>
            <a:p>
              <a:pPr algn="just"/>
              <a:r>
                <a:rPr lang="ja-JP" altLang="en-US" spc="-300" dirty="0">
                  <a:latin typeface="MS PMincho" charset="-128"/>
                  <a:ea typeface="MS PMincho" charset="-128"/>
                  <a:cs typeface="MS PMincho" charset="-128"/>
                </a:rPr>
                <a:t>サンプルサイズ　</a:t>
              </a:r>
              <a:r>
                <a:rPr lang="en-US" altLang="ja-JP" spc="-300" dirty="0">
                  <a:latin typeface="MS PMincho" charset="-128"/>
                  <a:ea typeface="MS PMincho" charset="-128"/>
                  <a:cs typeface="MS PMincho" charset="-128"/>
                </a:rPr>
                <a:t>         </a:t>
              </a:r>
              <a:r>
                <a:rPr lang="en-US" altLang="ja-JP" dirty="0">
                  <a:latin typeface="MS PMincho" charset="-128"/>
                  <a:ea typeface="MS PMincho" charset="-128"/>
                  <a:cs typeface="MS PMincho" charset="-128"/>
                </a:rPr>
                <a:t>216</a:t>
              </a:r>
              <a:r>
                <a:rPr lang="ja-JP" altLang="en-US" dirty="0">
                  <a:latin typeface="MS PMincho" charset="-128"/>
                  <a:ea typeface="MS PMincho" charset="-128"/>
                  <a:cs typeface="MS PMincho" charset="-128"/>
                </a:rPr>
                <a:t>人</a:t>
              </a:r>
              <a:endParaRPr lang="ja-JP" altLang="en-US" dirty="0"/>
            </a:p>
          </p:txBody>
        </p:sp>
        <p:sp>
          <p:nvSpPr>
            <p:cNvPr id="10" name="角丸四角形 9"/>
            <p:cNvSpPr/>
            <p:nvPr/>
          </p:nvSpPr>
          <p:spPr>
            <a:xfrm>
              <a:off x="108324" y="2086500"/>
              <a:ext cx="5798206" cy="1712323"/>
            </a:xfrm>
            <a:prstGeom prst="roundRect">
              <a:avLst/>
            </a:prstGeom>
            <a:noFill/>
            <a:ln w="57150">
              <a:solidFill>
                <a:srgbClr val="88C3D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Tree>
    <p:extLst>
      <p:ext uri="{BB962C8B-B14F-4D97-AF65-F5344CB8AC3E}">
        <p14:creationId xmlns:p14="http://schemas.microsoft.com/office/powerpoint/2010/main" val="1983190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4322" y="137564"/>
            <a:ext cx="10515600" cy="1325563"/>
          </a:xfrm>
        </p:spPr>
        <p:txBody>
          <a:bodyPr>
            <a:normAutofit/>
          </a:bodyPr>
          <a:lstStyle/>
          <a:p>
            <a:r>
              <a:rPr kumimoji="1" lang="ja-JP" altLang="en-US" sz="3600" dirty="0">
                <a:latin typeface="HGPMinchoE" charset="-128"/>
                <a:ea typeface="HGPMinchoE" charset="-128"/>
                <a:cs typeface="HGPMinchoE" charset="-128"/>
              </a:rPr>
              <a:t>なぜクーポンに注目したか？？</a:t>
            </a:r>
          </a:p>
        </p:txBody>
      </p:sp>
      <p:sp>
        <p:nvSpPr>
          <p:cNvPr id="3" name="コンテンツ プレースホルダー 2"/>
          <p:cNvSpPr>
            <a:spLocks noGrp="1"/>
          </p:cNvSpPr>
          <p:nvPr>
            <p:ph idx="1"/>
          </p:nvPr>
        </p:nvSpPr>
        <p:spPr>
          <a:xfrm>
            <a:off x="1765300" y="4562790"/>
            <a:ext cx="8521700" cy="1675514"/>
          </a:xfrm>
          <a:noFill/>
          <a:ln w="38100">
            <a:solidFill>
              <a:srgbClr val="88C3D6"/>
            </a:solidFill>
          </a:ln>
        </p:spPr>
        <p:txBody>
          <a:bodyPr>
            <a:noAutofit/>
          </a:bodyPr>
          <a:lstStyle/>
          <a:p>
            <a:pPr marL="0" indent="0">
              <a:buNone/>
            </a:pPr>
            <a:endParaRPr kumimoji="1" lang="en-US" altLang="ja-JP" sz="100" spc="-300" dirty="0">
              <a:latin typeface="MS Mincho" charset="-128"/>
              <a:ea typeface="MS Mincho" charset="-128"/>
              <a:cs typeface="MS Mincho" charset="-128"/>
            </a:endParaRPr>
          </a:p>
          <a:p>
            <a:pPr marL="0" indent="0">
              <a:buNone/>
            </a:pPr>
            <a:r>
              <a:rPr kumimoji="1" lang="ja-JP" altLang="en-US" spc="-300" dirty="0">
                <a:latin typeface="MS Mincho" charset="-128"/>
                <a:ea typeface="MS Mincho" charset="-128"/>
                <a:cs typeface="MS Mincho" charset="-128"/>
              </a:rPr>
              <a:t>　・</a:t>
            </a:r>
            <a:r>
              <a:rPr lang="ja-JP" altLang="en-US" spc="-300" dirty="0">
                <a:latin typeface="MS Mincho" charset="-128"/>
                <a:ea typeface="MS Mincho" charset="-128"/>
                <a:cs typeface="MS Mincho" charset="-128"/>
              </a:rPr>
              <a:t>多くのアプリにクーポンが入ってるから</a:t>
            </a:r>
            <a:endParaRPr lang="en-US" altLang="ja-JP" spc="-300" dirty="0">
              <a:latin typeface="MS Mincho" charset="-128"/>
              <a:ea typeface="MS Mincho" charset="-128"/>
              <a:cs typeface="MS Mincho" charset="-128"/>
            </a:endParaRPr>
          </a:p>
          <a:p>
            <a:pPr marL="0" indent="0">
              <a:buNone/>
            </a:pPr>
            <a:r>
              <a:rPr kumimoji="1" lang="ja-JP" altLang="en-US" spc="-300" dirty="0">
                <a:latin typeface="MS Mincho" charset="-128"/>
                <a:ea typeface="MS Mincho" charset="-128"/>
                <a:cs typeface="MS Mincho" charset="-128"/>
              </a:rPr>
              <a:t>　・アプリのクーポンを使う人が多い</a:t>
            </a:r>
            <a:endParaRPr lang="en-US" altLang="ja-JP" spc="-300" dirty="0">
              <a:latin typeface="MS Mincho" charset="-128"/>
              <a:ea typeface="MS Mincho" charset="-128"/>
              <a:cs typeface="MS Mincho" charset="-128"/>
            </a:endParaRPr>
          </a:p>
          <a:p>
            <a:pPr marL="0" indent="0" algn="r">
              <a:buNone/>
            </a:pPr>
            <a:r>
              <a:rPr lang="ja-JP" altLang="en-US" sz="2400" spc="-300" dirty="0">
                <a:latin typeface="MS Mincho" charset="-128"/>
                <a:ea typeface="MS Mincho" charset="-128"/>
                <a:cs typeface="MS Mincho" charset="-128"/>
              </a:rPr>
              <a:t>という</a:t>
            </a:r>
            <a:r>
              <a:rPr lang="en-US" altLang="ja-JP" sz="2400" spc="-300" dirty="0">
                <a:latin typeface="MS Mincho" charset="-128"/>
                <a:ea typeface="MS Mincho" charset="-128"/>
                <a:cs typeface="MS Mincho" charset="-128"/>
              </a:rPr>
              <a:t>2</a:t>
            </a:r>
            <a:r>
              <a:rPr lang="ja-JP" altLang="en-US" sz="2400" spc="-300" dirty="0">
                <a:latin typeface="MS Mincho" charset="-128"/>
                <a:ea typeface="MS Mincho" charset="-128"/>
                <a:cs typeface="MS Mincho" charset="-128"/>
              </a:rPr>
              <a:t>点が主な理由　　</a:t>
            </a:r>
            <a:endParaRPr kumimoji="1" lang="en-US" altLang="ja-JP" sz="2400" spc="-300" dirty="0">
              <a:latin typeface="MS Mincho" charset="-128"/>
              <a:ea typeface="MS Mincho" charset="-128"/>
              <a:cs typeface="MS Mincho" charset="-128"/>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16</a:t>
            </a:fld>
            <a:endParaRPr kumimoji="1" lang="ja-JP" altLang="en-US" dirty="0"/>
          </a:p>
        </p:txBody>
      </p:sp>
      <p:sp>
        <p:nvSpPr>
          <p:cNvPr id="6" name="正方形/長方形 5"/>
          <p:cNvSpPr/>
          <p:nvPr/>
        </p:nvSpPr>
        <p:spPr>
          <a:xfrm>
            <a:off x="4992341" y="6238304"/>
            <a:ext cx="6705393" cy="369332"/>
          </a:xfrm>
          <a:prstGeom prst="rect">
            <a:avLst/>
          </a:prstGeom>
        </p:spPr>
        <p:txBody>
          <a:bodyPr wrap="square">
            <a:spAutoFit/>
          </a:bodyPr>
          <a:lstStyle/>
          <a:p>
            <a:r>
              <a:rPr lang="ja-JP" altLang="en-US" sz="800" dirty="0"/>
              <a:t>９割の人が企業アプリのクーポンを利用した経験あり　</a:t>
            </a:r>
            <a:r>
              <a:rPr lang="en-US" altLang="ja-JP" sz="800" dirty="0"/>
              <a:t>https://moduleapps.com/mobile-marketing/20150113_mmd_coupon_research</a:t>
            </a:r>
            <a:r>
              <a:rPr lang="en-US" altLang="ja-JP" dirty="0"/>
              <a:t>/</a:t>
            </a:r>
            <a:endParaRPr lang="ja-JP" altLang="en-US" dirty="0"/>
          </a:p>
        </p:txBody>
      </p:sp>
      <p:graphicFrame>
        <p:nvGraphicFramePr>
          <p:cNvPr id="7" name="グラフ 6"/>
          <p:cNvGraphicFramePr>
            <a:graphicFrameLocks/>
          </p:cNvGraphicFramePr>
          <p:nvPr>
            <p:extLst>
              <p:ext uri="{D42A27DB-BD31-4B8C-83A1-F6EECF244321}">
                <p14:modId xmlns:p14="http://schemas.microsoft.com/office/powerpoint/2010/main" val="823955474"/>
              </p:ext>
            </p:extLst>
          </p:nvPr>
        </p:nvGraphicFramePr>
        <p:xfrm>
          <a:off x="437322" y="1098584"/>
          <a:ext cx="10427006" cy="3109086"/>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p:cNvSpPr txBox="1"/>
          <p:nvPr/>
        </p:nvSpPr>
        <p:spPr>
          <a:xfrm>
            <a:off x="108324" y="47701"/>
            <a:ext cx="1210588" cy="400110"/>
          </a:xfrm>
          <a:prstGeom prst="rect">
            <a:avLst/>
          </a:prstGeom>
          <a:noFill/>
        </p:spPr>
        <p:txBody>
          <a:bodyPr wrap="none" rtlCol="0">
            <a:spAutoFit/>
          </a:bodyPr>
          <a:lstStyle/>
          <a:p>
            <a:r>
              <a:rPr kumimoji="1" lang="ja-JP" altLang="en-US" sz="2000">
                <a:latin typeface="HGPMinchoE" charset="-128"/>
                <a:ea typeface="HGPMinchoE" charset="-128"/>
                <a:cs typeface="HGPMinchoE" charset="-128"/>
              </a:rPr>
              <a:t>現状分析</a:t>
            </a:r>
          </a:p>
        </p:txBody>
      </p:sp>
    </p:spTree>
    <p:extLst>
      <p:ext uri="{BB962C8B-B14F-4D97-AF65-F5344CB8AC3E}">
        <p14:creationId xmlns:p14="http://schemas.microsoft.com/office/powerpoint/2010/main" val="2939795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17</a:t>
            </a:fld>
            <a:endParaRPr kumimoji="1" lang="ja-JP" altLang="en-US" dirty="0"/>
          </a:p>
        </p:txBody>
      </p:sp>
      <p:sp>
        <p:nvSpPr>
          <p:cNvPr id="13" name="タイトル 1">
            <a:extLst>
              <a:ext uri="{FF2B5EF4-FFF2-40B4-BE49-F238E27FC236}">
                <a16:creationId xmlns:a16="http://schemas.microsoft.com/office/drawing/2014/main" id="{AB04E2A6-5C0B-46FB-B36D-7D2D7CB3F303}"/>
              </a:ext>
            </a:extLst>
          </p:cNvPr>
          <p:cNvSpPr txBox="1">
            <a:spLocks/>
          </p:cNvSpPr>
          <p:nvPr/>
        </p:nvSpPr>
        <p:spPr>
          <a:xfrm>
            <a:off x="375582" y="502520"/>
            <a:ext cx="10515600" cy="845417"/>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a:latin typeface="HGPMinchoE" charset="-128"/>
                <a:ea typeface="HGPMinchoE" charset="-128"/>
                <a:cs typeface="HGPMinchoE" charset="-128"/>
              </a:rPr>
              <a:t>クーポンの事例①</a:t>
            </a:r>
            <a:r>
              <a:rPr lang="ja-JP" altLang="en-US">
                <a:latin typeface="HGPMinchoE" charset="-128"/>
                <a:ea typeface="HGPMinchoE" charset="-128"/>
                <a:cs typeface="HGPMinchoE" charset="-128"/>
              </a:rPr>
              <a:t>　</a:t>
            </a:r>
            <a:r>
              <a:rPr lang="ja-JP" altLang="en-US" spc="300">
                <a:latin typeface="HGPMinchoE" charset="-128"/>
                <a:ea typeface="HGPMinchoE" charset="-128"/>
                <a:cs typeface="HGPMinchoE" charset="-128"/>
              </a:rPr>
              <a:t>マクドナルド</a:t>
            </a:r>
            <a:endParaRPr lang="ja-JP" altLang="en-US" spc="300" dirty="0">
              <a:latin typeface="HGPMinchoE" charset="-128"/>
              <a:ea typeface="HGPMinchoE" charset="-128"/>
              <a:cs typeface="HGPMinchoE" charset="-128"/>
            </a:endParaRPr>
          </a:p>
        </p:txBody>
      </p:sp>
      <p:sp>
        <p:nvSpPr>
          <p:cNvPr id="14" name="テキスト ボックス 13"/>
          <p:cNvSpPr txBox="1"/>
          <p:nvPr/>
        </p:nvSpPr>
        <p:spPr>
          <a:xfrm>
            <a:off x="818121" y="1835069"/>
            <a:ext cx="4185761" cy="461665"/>
          </a:xfrm>
          <a:prstGeom prst="rect">
            <a:avLst/>
          </a:prstGeom>
          <a:noFill/>
        </p:spPr>
        <p:txBody>
          <a:bodyPr wrap="none" rtlCol="0">
            <a:spAutoFit/>
          </a:bodyPr>
          <a:lstStyle/>
          <a:p>
            <a:r>
              <a:rPr kumimoji="1" lang="ja-JP" altLang="en-US" sz="2400" u="sng" dirty="0">
                <a:latin typeface="HGS明朝B" panose="02020800000000000000" pitchFamily="18" charset="-128"/>
                <a:ea typeface="HGS明朝B" panose="02020800000000000000" pitchFamily="18" charset="-128"/>
              </a:rPr>
              <a:t>＊登録者数は約２１００万人</a:t>
            </a:r>
          </a:p>
        </p:txBody>
      </p:sp>
      <p:sp>
        <p:nvSpPr>
          <p:cNvPr id="4" name="テキスト ボックス 3"/>
          <p:cNvSpPr txBox="1"/>
          <p:nvPr/>
        </p:nvSpPr>
        <p:spPr>
          <a:xfrm>
            <a:off x="2034993" y="5062696"/>
            <a:ext cx="8954695" cy="1200329"/>
          </a:xfrm>
          <a:prstGeom prst="rect">
            <a:avLst/>
          </a:prstGeom>
          <a:noFill/>
        </p:spPr>
        <p:txBody>
          <a:bodyPr wrap="none" rtlCol="0">
            <a:spAutoFit/>
          </a:bodyPr>
          <a:lstStyle/>
          <a:p>
            <a:r>
              <a:rPr kumimoji="1" lang="ja-JP" altLang="en-US" sz="2400" dirty="0">
                <a:latin typeface="MS PMincho" charset="-128"/>
                <a:ea typeface="MS PMincho" charset="-128"/>
                <a:cs typeface="MS PMincho" charset="-128"/>
              </a:rPr>
              <a:t>クーポンを紙からアプリに移行したことにより、上記のメリットがあった。</a:t>
            </a:r>
            <a:endParaRPr kumimoji="1" lang="en-US" altLang="ja-JP" sz="2400" dirty="0">
              <a:latin typeface="MS PMincho" charset="-128"/>
              <a:ea typeface="MS PMincho" charset="-128"/>
              <a:cs typeface="MS PMincho" charset="-128"/>
            </a:endParaRPr>
          </a:p>
          <a:p>
            <a:r>
              <a:rPr kumimoji="1" lang="ja-JP" altLang="en-US" sz="2400" dirty="0">
                <a:latin typeface="MS PMincho" charset="-128"/>
                <a:ea typeface="MS PMincho" charset="-128"/>
                <a:cs typeface="MS PMincho" charset="-128"/>
              </a:rPr>
              <a:t>そして、クーポンはもちろんスタンプが貯まる機能も追加し、</a:t>
            </a:r>
            <a:endParaRPr kumimoji="1" lang="en-US" altLang="ja-JP" sz="2400" dirty="0">
              <a:latin typeface="MS PMincho" charset="-128"/>
              <a:ea typeface="MS PMincho" charset="-128"/>
              <a:cs typeface="MS PMincho" charset="-128"/>
            </a:endParaRPr>
          </a:p>
          <a:p>
            <a:r>
              <a:rPr kumimoji="1" lang="ja-JP" altLang="en-US" sz="2400" dirty="0">
                <a:latin typeface="MS PMincho" charset="-128"/>
                <a:ea typeface="MS PMincho" charset="-128"/>
                <a:cs typeface="MS PMincho" charset="-128"/>
              </a:rPr>
              <a:t>ユーザーの囲い込みとリピート率の上昇が見込まれた。</a:t>
            </a:r>
          </a:p>
        </p:txBody>
      </p:sp>
      <p:pic>
        <p:nvPicPr>
          <p:cNvPr id="16" name="図 15"/>
          <p:cNvPicPr>
            <a:picLocks noChangeAspect="1"/>
          </p:cNvPicPr>
          <p:nvPr/>
        </p:nvPicPr>
        <p:blipFill>
          <a:blip r:embed="rId2" cstate="email">
            <a:alphaModFix amt="85000"/>
            <a:extLst>
              <a:ext uri="{28A0092B-C50C-407E-A947-70E740481C1C}">
                <a14:useLocalDpi xmlns:a14="http://schemas.microsoft.com/office/drawing/2010/main"/>
              </a:ext>
            </a:extLst>
          </a:blip>
          <a:stretch>
            <a:fillRect/>
          </a:stretch>
        </p:blipFill>
        <p:spPr>
          <a:xfrm>
            <a:off x="8841909" y="547139"/>
            <a:ext cx="2280582" cy="1746380"/>
          </a:xfrm>
          <a:prstGeom prst="rect">
            <a:avLst/>
          </a:prstGeom>
        </p:spPr>
      </p:pic>
      <p:grpSp>
        <p:nvGrpSpPr>
          <p:cNvPr id="7" name="図形グループ 6"/>
          <p:cNvGrpSpPr/>
          <p:nvPr/>
        </p:nvGrpSpPr>
        <p:grpSpPr>
          <a:xfrm>
            <a:off x="1735885" y="2606045"/>
            <a:ext cx="9617915" cy="2263490"/>
            <a:chOff x="1774712" y="2816018"/>
            <a:chExt cx="9617915" cy="2263490"/>
          </a:xfrm>
        </p:grpSpPr>
        <p:sp>
          <p:nvSpPr>
            <p:cNvPr id="41" name="右矢印 40"/>
            <p:cNvSpPr/>
            <p:nvPr/>
          </p:nvSpPr>
          <p:spPr>
            <a:xfrm>
              <a:off x="1774712" y="3220892"/>
              <a:ext cx="5728374" cy="1309002"/>
            </a:xfrm>
            <a:prstGeom prst="rightArrow">
              <a:avLst>
                <a:gd name="adj1" fmla="val 58697"/>
                <a:gd name="adj2" fmla="val 37202"/>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nvGrpSpPr>
            <p:cNvPr id="3" name="図形グループ 2"/>
            <p:cNvGrpSpPr/>
            <p:nvPr/>
          </p:nvGrpSpPr>
          <p:grpSpPr>
            <a:xfrm>
              <a:off x="2374882" y="3000578"/>
              <a:ext cx="9017745" cy="1800978"/>
              <a:chOff x="2461036" y="2508747"/>
              <a:chExt cx="8359202" cy="1800978"/>
            </a:xfrm>
          </p:grpSpPr>
          <p:sp>
            <p:nvSpPr>
              <p:cNvPr id="5" name="山形 4"/>
              <p:cNvSpPr/>
              <p:nvPr/>
            </p:nvSpPr>
            <p:spPr>
              <a:xfrm>
                <a:off x="6958329" y="2508747"/>
                <a:ext cx="1982220" cy="1799360"/>
              </a:xfrm>
              <a:prstGeom prst="chevron">
                <a:avLst>
                  <a:gd name="adj" fmla="val 25555"/>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6" name="山形 5"/>
              <p:cNvSpPr/>
              <p:nvPr/>
            </p:nvSpPr>
            <p:spPr>
              <a:xfrm>
                <a:off x="8673714" y="2510366"/>
                <a:ext cx="2146524" cy="1799359"/>
              </a:xfrm>
              <a:prstGeom prst="chevron">
                <a:avLst>
                  <a:gd name="adj" fmla="val 25555"/>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1" name="テキスト ボックス 10"/>
              <p:cNvSpPr txBox="1"/>
              <p:nvPr/>
            </p:nvSpPr>
            <p:spPr>
              <a:xfrm>
                <a:off x="7214740" y="2968064"/>
                <a:ext cx="1723550" cy="769441"/>
              </a:xfrm>
              <a:prstGeom prst="rect">
                <a:avLst/>
              </a:prstGeom>
              <a:noFill/>
            </p:spPr>
            <p:txBody>
              <a:bodyPr wrap="none" rtlCol="0">
                <a:spAutoFit/>
              </a:bodyPr>
              <a:lstStyle/>
              <a:p>
                <a:pPr algn="ctr"/>
                <a:r>
                  <a:rPr kumimoji="1" lang="ja-JP" altLang="en-US" sz="2000" dirty="0">
                    <a:latin typeface="HGS明朝B" panose="02020800000000000000" pitchFamily="18" charset="-128"/>
                    <a:ea typeface="HGS明朝B" panose="02020800000000000000" pitchFamily="18" charset="-128"/>
                  </a:rPr>
                  <a:t>印刷コストの</a:t>
                </a:r>
                <a:endParaRPr kumimoji="1" lang="en-US" altLang="ja-JP" sz="2000" dirty="0">
                  <a:latin typeface="HGS明朝B" panose="02020800000000000000" pitchFamily="18" charset="-128"/>
                  <a:ea typeface="HGS明朝B" panose="02020800000000000000" pitchFamily="18" charset="-128"/>
                </a:endParaRPr>
              </a:p>
              <a:p>
                <a:pPr algn="ctr"/>
                <a:r>
                  <a:rPr kumimoji="1" lang="ja-JP" altLang="en-US" sz="2400" dirty="0">
                    <a:latin typeface="HGS明朝B" panose="02020800000000000000" pitchFamily="18" charset="-128"/>
                    <a:ea typeface="HGS明朝B" panose="02020800000000000000" pitchFamily="18" charset="-128"/>
                  </a:rPr>
                  <a:t>削減</a:t>
                </a:r>
                <a:r>
                  <a:rPr kumimoji="1" lang="ja-JP" altLang="en-US" sz="2400" b="1" dirty="0">
                    <a:latin typeface="HGS明朝B" panose="02020800000000000000" pitchFamily="18" charset="-128"/>
                    <a:ea typeface="HGS明朝B" panose="02020800000000000000" pitchFamily="18" charset="-128"/>
                  </a:rPr>
                  <a:t>↓</a:t>
                </a:r>
              </a:p>
            </p:txBody>
          </p:sp>
          <p:sp>
            <p:nvSpPr>
              <p:cNvPr id="12" name="テキスト ボックス 11"/>
              <p:cNvSpPr txBox="1"/>
              <p:nvPr/>
            </p:nvSpPr>
            <p:spPr>
              <a:xfrm>
                <a:off x="8938290" y="3009936"/>
                <a:ext cx="1775995" cy="800219"/>
              </a:xfrm>
              <a:prstGeom prst="rect">
                <a:avLst/>
              </a:prstGeom>
              <a:noFill/>
            </p:spPr>
            <p:txBody>
              <a:bodyPr wrap="none" rtlCol="0">
                <a:spAutoFit/>
              </a:bodyPr>
              <a:lstStyle/>
              <a:p>
                <a:pPr algn="ctr"/>
                <a:r>
                  <a:rPr kumimoji="1" lang="ja-JP" altLang="en-US" spc="-300" dirty="0">
                    <a:latin typeface="HGS明朝B" panose="02020800000000000000" pitchFamily="18" charset="-128"/>
                    <a:ea typeface="HGS明朝B" panose="02020800000000000000" pitchFamily="18" charset="-128"/>
                  </a:rPr>
                  <a:t>オペレーション効果</a:t>
                </a:r>
                <a:endParaRPr kumimoji="1" lang="en-US" altLang="ja-JP" spc="-300" dirty="0">
                  <a:latin typeface="HGS明朝B" panose="02020800000000000000" pitchFamily="18" charset="-128"/>
                  <a:ea typeface="HGS明朝B" panose="02020800000000000000" pitchFamily="18" charset="-128"/>
                </a:endParaRPr>
              </a:p>
              <a:p>
                <a:pPr algn="ctr"/>
                <a:r>
                  <a:rPr lang="en-US" altLang="ja-JP" sz="2800" b="1" spc="300" dirty="0">
                    <a:solidFill>
                      <a:srgbClr val="C00000"/>
                    </a:solidFill>
                    <a:latin typeface="HGS明朝B" panose="02020800000000000000" pitchFamily="18" charset="-128"/>
                    <a:ea typeface="HGS明朝B" panose="02020800000000000000" pitchFamily="18" charset="-128"/>
                  </a:rPr>
                  <a:t>UP</a:t>
                </a:r>
                <a:r>
                  <a:rPr lang="en-US" altLang="ja-JP" sz="2800" b="1" spc="300" dirty="0">
                    <a:latin typeface="HGS明朝B" panose="02020800000000000000" pitchFamily="18" charset="-128"/>
                    <a:ea typeface="HGS明朝B" panose="02020800000000000000" pitchFamily="18" charset="-128"/>
                  </a:rPr>
                  <a:t>!!</a:t>
                </a:r>
                <a:endParaRPr kumimoji="1" lang="ja-JP" altLang="en-US" sz="2800" b="1" spc="300" dirty="0">
                  <a:latin typeface="HGS明朝B" panose="02020800000000000000" pitchFamily="18" charset="-128"/>
                  <a:ea typeface="HGS明朝B" panose="02020800000000000000" pitchFamily="18" charset="-128"/>
                </a:endParaRPr>
              </a:p>
            </p:txBody>
          </p:sp>
          <p:sp>
            <p:nvSpPr>
              <p:cNvPr id="9" name="テキスト ボックス 8"/>
              <p:cNvSpPr txBox="1"/>
              <p:nvPr/>
            </p:nvSpPr>
            <p:spPr>
              <a:xfrm>
                <a:off x="2461036" y="3029619"/>
                <a:ext cx="2590290" cy="707886"/>
              </a:xfrm>
              <a:prstGeom prst="rect">
                <a:avLst/>
              </a:prstGeom>
              <a:noFill/>
            </p:spPr>
            <p:txBody>
              <a:bodyPr wrap="none" rtlCol="0">
                <a:spAutoFit/>
              </a:bodyPr>
              <a:lstStyle/>
              <a:p>
                <a:pPr algn="ctr"/>
                <a:r>
                  <a:rPr kumimoji="1" lang="ja-JP" altLang="en-US" sz="2000" spc="-150" dirty="0">
                    <a:latin typeface="HGS明朝B" panose="02020800000000000000" pitchFamily="18" charset="-128"/>
                    <a:ea typeface="HGS明朝B" panose="02020800000000000000" pitchFamily="18" charset="-128"/>
                  </a:rPr>
                  <a:t>従来の</a:t>
                </a:r>
                <a:r>
                  <a:rPr lang="ja-JP" altLang="en-US" sz="2000" spc="-150" dirty="0">
                    <a:latin typeface="HGS明朝B" panose="02020800000000000000" pitchFamily="18" charset="-128"/>
                    <a:ea typeface="HGS明朝B" panose="02020800000000000000" pitchFamily="18" charset="-128"/>
                  </a:rPr>
                  <a:t>紙のクーポンから</a:t>
                </a:r>
                <a:endParaRPr lang="en-US" altLang="ja-JP" sz="2000" spc="-150" dirty="0">
                  <a:latin typeface="HGS明朝B" panose="02020800000000000000" pitchFamily="18" charset="-128"/>
                  <a:ea typeface="HGS明朝B" panose="02020800000000000000" pitchFamily="18" charset="-128"/>
                </a:endParaRPr>
              </a:p>
              <a:p>
                <a:pPr algn="ctr"/>
                <a:r>
                  <a:rPr lang="ja-JP" altLang="en-US" sz="2000" spc="-150" dirty="0">
                    <a:latin typeface="HGS明朝B" panose="02020800000000000000" pitchFamily="18" charset="-128"/>
                    <a:ea typeface="HGS明朝B" panose="02020800000000000000" pitchFamily="18" charset="-128"/>
                  </a:rPr>
                  <a:t>アプリに移行した結果</a:t>
                </a:r>
                <a:r>
                  <a:rPr lang="mr-IN" altLang="ja-JP" sz="2000" spc="-150" dirty="0">
                    <a:latin typeface="HGS明朝B" panose="02020800000000000000" pitchFamily="18" charset="-128"/>
                    <a:ea typeface="HGS明朝B" panose="02020800000000000000" pitchFamily="18" charset="-128"/>
                  </a:rPr>
                  <a:t>…</a:t>
                </a:r>
                <a:endParaRPr lang="en-US" altLang="ja-JP" sz="2000" spc="-150" dirty="0">
                  <a:latin typeface="HGS明朝B" panose="02020800000000000000" pitchFamily="18" charset="-128"/>
                  <a:ea typeface="HGS明朝B" panose="02020800000000000000" pitchFamily="18" charset="-128"/>
                </a:endParaRPr>
              </a:p>
            </p:txBody>
          </p:sp>
        </p:grpSp>
        <p:grpSp>
          <p:nvGrpSpPr>
            <p:cNvPr id="44" name="図形グループ 43"/>
            <p:cNvGrpSpPr/>
            <p:nvPr/>
          </p:nvGrpSpPr>
          <p:grpSpPr>
            <a:xfrm>
              <a:off x="5453460" y="2816018"/>
              <a:ext cx="1232290" cy="2263490"/>
              <a:chOff x="5919313" y="1233434"/>
              <a:chExt cx="1079817" cy="2125741"/>
            </a:xfrm>
          </p:grpSpPr>
          <p:pic>
            <p:nvPicPr>
              <p:cNvPr id="38" name="図 37"/>
              <p:cNvPicPr>
                <a:picLocks noChangeAspect="1"/>
              </p:cNvPicPr>
              <p:nvPr/>
            </p:nvPicPr>
            <p:blipFill>
              <a:blip r:embed="rId3" cstate="email">
                <a:extLst>
                  <a:ext uri="{BEBA8EAE-BF5A-486C-A8C5-ECC9F3942E4B}">
                    <a14:imgProps xmlns:a14="http://schemas.microsoft.com/office/drawing/2010/main">
                      <a14:imgLayer r:embed="rId4">
                        <a14:imgEffect>
                          <a14:backgroundRemoval t="0" b="100000" l="0" r="100000">
                            <a14:foregroundMark x1="88727" y1="2832" x2="6727" y2="2832"/>
                            <a14:foregroundMark x1="3818" y1="5566" x2="2909" y2="99609"/>
                            <a14:foregroundMark x1="90727" y1="96387" x2="5818" y2="98047"/>
                            <a14:foregroundMark x1="91818" y1="95898" x2="94727" y2="3418"/>
                            <a14:foregroundMark x1="88727" y1="4492" x2="6727" y2="16699"/>
                            <a14:foregroundMark x1="4909" y1="4492" x2="89818" y2="14551"/>
                            <a14:foregroundMark x1="86909" y1="85254" x2="909" y2="98047"/>
                            <a14:foregroundMark x1="4909" y1="84766" x2="81091" y2="84766"/>
                            <a14:foregroundMark x1="94727" y1="94824" x2="97636" y2="59180"/>
                          </a14:backgroundRemoval>
                        </a14:imgEffect>
                      </a14:imgLayer>
                    </a14:imgProps>
                  </a:ext>
                  <a:ext uri="{28A0092B-C50C-407E-A947-70E740481C1C}">
                    <a14:useLocalDpi xmlns:a14="http://schemas.microsoft.com/office/drawing/2010/main"/>
                  </a:ext>
                </a:extLst>
              </a:blip>
              <a:stretch>
                <a:fillRect/>
              </a:stretch>
            </p:blipFill>
            <p:spPr>
              <a:xfrm>
                <a:off x="5919313" y="1233434"/>
                <a:ext cx="1079817" cy="2125741"/>
              </a:xfrm>
              <a:prstGeom prst="rect">
                <a:avLst/>
              </a:prstGeom>
              <a:effectLst>
                <a:outerShdw blurRad="63500" sx="102000" sy="102000" algn="ctr" rotWithShape="0">
                  <a:prstClr val="black">
                    <a:alpha val="40000"/>
                  </a:prstClr>
                </a:outerShdw>
              </a:effectLst>
            </p:spPr>
          </p:pic>
          <p:pic>
            <p:nvPicPr>
              <p:cNvPr id="43" name="図 4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37242" y="1896848"/>
                <a:ext cx="843958" cy="843958"/>
              </a:xfrm>
              <a:prstGeom prst="rect">
                <a:avLst/>
              </a:prstGeom>
            </p:spPr>
          </p:pic>
        </p:grpSp>
      </p:grpSp>
      <p:pic>
        <p:nvPicPr>
          <p:cNvPr id="19" name="図 18">
            <a:extLst>
              <a:ext uri="{FF2B5EF4-FFF2-40B4-BE49-F238E27FC236}">
                <a16:creationId xmlns:a16="http://schemas.microsoft.com/office/drawing/2014/main" id="{E1DF49E9-81BE-4102-976B-8E0A5E15896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257711">
            <a:off x="1023332" y="2364703"/>
            <a:ext cx="1283308" cy="1893548"/>
          </a:xfrm>
          <a:prstGeom prst="rect">
            <a:avLst/>
          </a:prstGeom>
          <a:effectLst>
            <a:outerShdw blurRad="50800" dist="165100" dir="2280000" algn="tl" rotWithShape="0">
              <a:prstClr val="black">
                <a:alpha val="40000"/>
              </a:prstClr>
            </a:outerShdw>
          </a:effectLst>
        </p:spPr>
      </p:pic>
      <p:pic>
        <p:nvPicPr>
          <p:cNvPr id="20" name="図 19">
            <a:extLst>
              <a:ext uri="{FF2B5EF4-FFF2-40B4-BE49-F238E27FC236}">
                <a16:creationId xmlns:a16="http://schemas.microsoft.com/office/drawing/2014/main" id="{E1DF49E9-81BE-4102-976B-8E0A5E15896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20076388">
            <a:off x="499486" y="3508236"/>
            <a:ext cx="870678" cy="1236253"/>
          </a:xfrm>
          <a:prstGeom prst="rect">
            <a:avLst/>
          </a:prstGeom>
        </p:spPr>
      </p:pic>
    </p:spTree>
    <p:extLst>
      <p:ext uri="{BB962C8B-B14F-4D97-AF65-F5344CB8AC3E}">
        <p14:creationId xmlns:p14="http://schemas.microsoft.com/office/powerpoint/2010/main" val="216361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8ED686-2664-4097-B118-9617F2DF579E}"/>
              </a:ext>
            </a:extLst>
          </p:cNvPr>
          <p:cNvSpPr>
            <a:spLocks noGrp="1"/>
          </p:cNvSpPr>
          <p:nvPr>
            <p:ph type="title"/>
          </p:nvPr>
        </p:nvSpPr>
        <p:spPr>
          <a:xfrm>
            <a:off x="497150" y="136537"/>
            <a:ext cx="10515600" cy="1325563"/>
          </a:xfrm>
        </p:spPr>
        <p:txBody>
          <a:bodyPr/>
          <a:lstStyle/>
          <a:p>
            <a:r>
              <a:rPr lang="ja-JP" altLang="en-US" sz="3200" dirty="0">
                <a:latin typeface="HGPMinchoE" charset="-128"/>
                <a:ea typeface="HGPMinchoE" charset="-128"/>
                <a:cs typeface="HGPMinchoE" charset="-128"/>
              </a:rPr>
              <a:t>クーポンの事例②</a:t>
            </a:r>
            <a:r>
              <a:rPr lang="ja-JP" altLang="en-US" dirty="0">
                <a:latin typeface="HGPMinchoE" charset="-128"/>
                <a:ea typeface="HGPMinchoE" charset="-128"/>
                <a:cs typeface="HGPMinchoE" charset="-128"/>
              </a:rPr>
              <a:t>　　スターバックス</a:t>
            </a:r>
            <a:endParaRPr kumimoji="1" lang="ja-JP" altLang="en-US" dirty="0"/>
          </a:p>
        </p:txBody>
      </p:sp>
      <p:pic>
        <p:nvPicPr>
          <p:cNvPr id="7" name="コンテンツ プレースホルダー 6">
            <a:extLst>
              <a:ext uri="{FF2B5EF4-FFF2-40B4-BE49-F238E27FC236}">
                <a16:creationId xmlns:a16="http://schemas.microsoft.com/office/drawing/2014/main" id="{6DFDCDAE-A0DF-4737-8539-1DD67177DDB8}"/>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38200" y="1680186"/>
            <a:ext cx="2278212" cy="2278212"/>
          </a:xfrm>
        </p:spPr>
      </p:pic>
      <p:sp>
        <p:nvSpPr>
          <p:cNvPr id="4" name="スライド番号プレースホルダー 3">
            <a:extLst>
              <a:ext uri="{FF2B5EF4-FFF2-40B4-BE49-F238E27FC236}">
                <a16:creationId xmlns:a16="http://schemas.microsoft.com/office/drawing/2014/main" id="{83CC9ED9-6361-43B0-B139-89649EB3B58E}"/>
              </a:ext>
            </a:extLst>
          </p:cNvPr>
          <p:cNvSpPr>
            <a:spLocks noGrp="1"/>
          </p:cNvSpPr>
          <p:nvPr>
            <p:ph type="sldNum" sz="quarter" idx="12"/>
          </p:nvPr>
        </p:nvSpPr>
        <p:spPr/>
        <p:txBody>
          <a:bodyPr/>
          <a:lstStyle/>
          <a:p>
            <a:fld id="{269BB27D-969F-4748-9981-936C35B41265}" type="slidenum">
              <a:rPr kumimoji="1" lang="ja-JP" altLang="en-US" smtClean="0"/>
              <a:t>18</a:t>
            </a:fld>
            <a:endParaRPr kumimoji="1" lang="ja-JP" altLang="en-US" dirty="0"/>
          </a:p>
        </p:txBody>
      </p:sp>
      <p:pic>
        <p:nvPicPr>
          <p:cNvPr id="10" name="図 9">
            <a:extLst>
              <a:ext uri="{FF2B5EF4-FFF2-40B4-BE49-F238E27FC236}">
                <a16:creationId xmlns:a16="http://schemas.microsoft.com/office/drawing/2014/main" id="{657F8596-496D-4EBE-A406-A8C1E26CF5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1594" y="316408"/>
            <a:ext cx="1837153" cy="1830863"/>
          </a:xfrm>
          <a:prstGeom prst="rect">
            <a:avLst/>
          </a:prstGeom>
        </p:spPr>
      </p:pic>
      <p:grpSp>
        <p:nvGrpSpPr>
          <p:cNvPr id="46" name="グループ化 45">
            <a:extLst>
              <a:ext uri="{FF2B5EF4-FFF2-40B4-BE49-F238E27FC236}">
                <a16:creationId xmlns:a16="http://schemas.microsoft.com/office/drawing/2014/main" id="{EC634B45-FD8E-4A02-8C7F-C6949C728A67}"/>
              </a:ext>
            </a:extLst>
          </p:cNvPr>
          <p:cNvGrpSpPr/>
          <p:nvPr/>
        </p:nvGrpSpPr>
        <p:grpSpPr>
          <a:xfrm>
            <a:off x="326962" y="2101767"/>
            <a:ext cx="10855976" cy="4314054"/>
            <a:chOff x="407195" y="2115830"/>
            <a:chExt cx="10855976" cy="4314054"/>
          </a:xfrm>
        </p:grpSpPr>
        <p:sp>
          <p:nvSpPr>
            <p:cNvPr id="5" name="テキスト ボックス 4">
              <a:extLst>
                <a:ext uri="{FF2B5EF4-FFF2-40B4-BE49-F238E27FC236}">
                  <a16:creationId xmlns:a16="http://schemas.microsoft.com/office/drawing/2014/main" id="{D19C6FD0-A290-4A78-B5FC-1E68D3D85C8B}"/>
                </a:ext>
              </a:extLst>
            </p:cNvPr>
            <p:cNvSpPr txBox="1"/>
            <p:nvPr/>
          </p:nvSpPr>
          <p:spPr>
            <a:xfrm>
              <a:off x="407195" y="4175977"/>
              <a:ext cx="3641063" cy="707886"/>
            </a:xfrm>
            <a:prstGeom prst="rect">
              <a:avLst/>
            </a:prstGeom>
            <a:noFill/>
          </p:spPr>
          <p:txBody>
            <a:bodyPr wrap="square" rtlCol="0">
              <a:spAutoFit/>
            </a:bodyPr>
            <a:lstStyle/>
            <a:p>
              <a:r>
                <a:rPr lang="ja-JP" altLang="en-US" sz="2000" dirty="0">
                  <a:latin typeface="MS Mincho" charset="-128"/>
                  <a:ea typeface="MS Mincho" charset="-128"/>
                  <a:cs typeface="MS Mincho" charset="-128"/>
                </a:rPr>
                <a:t>一杯頼めば同じドリンクが</a:t>
              </a:r>
              <a:endParaRPr lang="en-US" altLang="ja-JP" sz="2000" dirty="0">
                <a:latin typeface="MS Mincho" charset="-128"/>
                <a:ea typeface="MS Mincho" charset="-128"/>
                <a:cs typeface="MS Mincho" charset="-128"/>
              </a:endParaRPr>
            </a:p>
            <a:p>
              <a:r>
                <a:rPr lang="ja-JP" altLang="en-US" sz="2000" dirty="0">
                  <a:latin typeface="MS Mincho" charset="-128"/>
                  <a:ea typeface="MS Mincho" charset="-128"/>
                  <a:cs typeface="MS Mincho" charset="-128"/>
                </a:rPr>
                <a:t>一杯無料になるクーポン</a:t>
              </a:r>
              <a:r>
                <a:rPr kumimoji="1" lang="ja-JP" altLang="en-US" sz="1600" dirty="0">
                  <a:latin typeface="MS Mincho" charset="-128"/>
                  <a:ea typeface="MS Mincho" charset="-128"/>
                  <a:cs typeface="MS Mincho" charset="-128"/>
                </a:rPr>
                <a:t>を配信</a:t>
              </a:r>
              <a:endParaRPr kumimoji="1" lang="ja-JP" altLang="en-US" sz="1600" dirty="0"/>
            </a:p>
          </p:txBody>
        </p:sp>
        <p:grpSp>
          <p:nvGrpSpPr>
            <p:cNvPr id="45" name="グループ化 44">
              <a:extLst>
                <a:ext uri="{FF2B5EF4-FFF2-40B4-BE49-F238E27FC236}">
                  <a16:creationId xmlns:a16="http://schemas.microsoft.com/office/drawing/2014/main" id="{1D6F4248-EEEF-4C35-B179-605A9AB1138F}"/>
                </a:ext>
              </a:extLst>
            </p:cNvPr>
            <p:cNvGrpSpPr/>
            <p:nvPr/>
          </p:nvGrpSpPr>
          <p:grpSpPr>
            <a:xfrm>
              <a:off x="2884309" y="2115830"/>
              <a:ext cx="8378862" cy="4314054"/>
              <a:chOff x="2884309" y="2115830"/>
              <a:chExt cx="8378862" cy="4314054"/>
            </a:xfrm>
          </p:grpSpPr>
          <p:grpSp>
            <p:nvGrpSpPr>
              <p:cNvPr id="43" name="グループ化 42">
                <a:extLst>
                  <a:ext uri="{FF2B5EF4-FFF2-40B4-BE49-F238E27FC236}">
                    <a16:creationId xmlns:a16="http://schemas.microsoft.com/office/drawing/2014/main" id="{533423F6-DD2F-437E-A135-03E37CE6344E}"/>
                  </a:ext>
                </a:extLst>
              </p:cNvPr>
              <p:cNvGrpSpPr/>
              <p:nvPr/>
            </p:nvGrpSpPr>
            <p:grpSpPr>
              <a:xfrm>
                <a:off x="2884309" y="2754733"/>
                <a:ext cx="8378862" cy="3675151"/>
                <a:chOff x="2884309" y="2754733"/>
                <a:chExt cx="8378862" cy="3675151"/>
              </a:xfrm>
            </p:grpSpPr>
            <p:sp>
              <p:nvSpPr>
                <p:cNvPr id="8" name="矢印: 右 7">
                  <a:extLst>
                    <a:ext uri="{FF2B5EF4-FFF2-40B4-BE49-F238E27FC236}">
                      <a16:creationId xmlns:a16="http://schemas.microsoft.com/office/drawing/2014/main" id="{767FFD86-6785-4124-BF13-DD07815286C0}"/>
                    </a:ext>
                  </a:extLst>
                </p:cNvPr>
                <p:cNvSpPr/>
                <p:nvPr/>
              </p:nvSpPr>
              <p:spPr>
                <a:xfrm>
                  <a:off x="3864877" y="2754733"/>
                  <a:ext cx="4283760" cy="998034"/>
                </a:xfrm>
                <a:prstGeom prst="rightArrow">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r>
                    <a:rPr lang="ja-JP" altLang="en-US" dirty="0">
                      <a:solidFill>
                        <a:schemeClr val="bg1"/>
                      </a:solidFill>
                    </a:rPr>
                    <a:t>　</a:t>
                  </a:r>
                  <a:r>
                    <a:rPr kumimoji="1" lang="ja-JP" altLang="en-US" dirty="0">
                      <a:solidFill>
                        <a:schemeClr val="bg1"/>
                      </a:solidFill>
                      <a:latin typeface="MS PMincho" charset="-128"/>
                      <a:ea typeface="MS PMincho" charset="-128"/>
                      <a:cs typeface="MS PMincho" charset="-128"/>
                    </a:rPr>
                    <a:t>配信すると</a:t>
                  </a:r>
                </a:p>
              </p:txBody>
            </p:sp>
            <p:grpSp>
              <p:nvGrpSpPr>
                <p:cNvPr id="41" name="グループ化 40">
                  <a:extLst>
                    <a:ext uri="{FF2B5EF4-FFF2-40B4-BE49-F238E27FC236}">
                      <a16:creationId xmlns:a16="http://schemas.microsoft.com/office/drawing/2014/main" id="{74C30B70-9BFF-46B2-B956-E6662ED19541}"/>
                    </a:ext>
                  </a:extLst>
                </p:cNvPr>
                <p:cNvGrpSpPr/>
                <p:nvPr/>
              </p:nvGrpSpPr>
              <p:grpSpPr>
                <a:xfrm>
                  <a:off x="2884309" y="3889100"/>
                  <a:ext cx="8378862" cy="2540784"/>
                  <a:chOff x="2884309" y="3889100"/>
                  <a:chExt cx="8378862" cy="2540784"/>
                </a:xfrm>
              </p:grpSpPr>
              <p:sp>
                <p:nvSpPr>
                  <p:cNvPr id="12" name="テキスト ボックス 11">
                    <a:extLst>
                      <a:ext uri="{FF2B5EF4-FFF2-40B4-BE49-F238E27FC236}">
                        <a16:creationId xmlns:a16="http://schemas.microsoft.com/office/drawing/2014/main" id="{1C57EA05-188E-453C-A0F7-7B928006AD63}"/>
                      </a:ext>
                    </a:extLst>
                  </p:cNvPr>
                  <p:cNvSpPr txBox="1"/>
                  <p:nvPr/>
                </p:nvSpPr>
                <p:spPr>
                  <a:xfrm>
                    <a:off x="8148637" y="3889100"/>
                    <a:ext cx="3114534" cy="1384995"/>
                  </a:xfrm>
                  <a:prstGeom prst="rect">
                    <a:avLst/>
                  </a:prstGeom>
                  <a:noFill/>
                </p:spPr>
                <p:txBody>
                  <a:bodyPr wrap="square" rtlCol="0">
                    <a:spAutoFit/>
                  </a:bodyPr>
                  <a:lstStyle/>
                  <a:p>
                    <a:r>
                      <a:rPr lang="ja-JP" altLang="en-US" sz="2000" dirty="0">
                        <a:latin typeface="MS Mincho" charset="-128"/>
                        <a:ea typeface="MS Mincho" charset="-128"/>
                        <a:cs typeface="MS Mincho" charset="-128"/>
                      </a:rPr>
                      <a:t>このクーポンのおかげで</a:t>
                    </a:r>
                    <a:endParaRPr lang="en-US" altLang="ja-JP" sz="2000" dirty="0">
                      <a:latin typeface="MS Mincho" charset="-128"/>
                      <a:ea typeface="MS Mincho" charset="-128"/>
                      <a:cs typeface="MS Mincho" charset="-128"/>
                    </a:endParaRPr>
                  </a:p>
                  <a:p>
                    <a:r>
                      <a:rPr lang="ja-JP" altLang="en-US" sz="2000" dirty="0">
                        <a:latin typeface="MS Mincho" charset="-128"/>
                        <a:ea typeface="MS Mincho" charset="-128"/>
                        <a:cs typeface="MS Mincho" charset="-128"/>
                      </a:rPr>
                      <a:t>顧客ではなかった人にも</a:t>
                    </a:r>
                    <a:endParaRPr lang="en-US" altLang="ja-JP" sz="2000" dirty="0">
                      <a:latin typeface="MS Mincho" charset="-128"/>
                      <a:ea typeface="MS Mincho" charset="-128"/>
                      <a:cs typeface="MS Mincho" charset="-128"/>
                    </a:endParaRPr>
                  </a:p>
                  <a:p>
                    <a:r>
                      <a:rPr lang="ja-JP" altLang="en-US" sz="2000" dirty="0">
                        <a:latin typeface="MS Mincho" charset="-128"/>
                        <a:ea typeface="MS Mincho" charset="-128"/>
                        <a:cs typeface="MS Mincho" charset="-128"/>
                      </a:rPr>
                      <a:t>来店してもらえる</a:t>
                    </a:r>
                    <a:endParaRPr lang="en-US" altLang="ja-JP" sz="2000" dirty="0">
                      <a:latin typeface="MS Mincho" charset="-128"/>
                      <a:ea typeface="MS Mincho" charset="-128"/>
                      <a:cs typeface="MS Mincho" charset="-128"/>
                    </a:endParaRPr>
                  </a:p>
                  <a:p>
                    <a:r>
                      <a:rPr lang="ja-JP" altLang="en-US" sz="2400" spc="300" dirty="0">
                        <a:ea typeface="HGPMinchoE" charset="-128"/>
                        <a:cs typeface="HGPMinchoE" charset="-128"/>
                      </a:rPr>
                      <a:t>きっかけ</a:t>
                    </a:r>
                    <a:r>
                      <a:rPr lang="ja-JP" altLang="en-US" sz="2000" dirty="0">
                        <a:ea typeface="MS Mincho" charset="-128"/>
                        <a:cs typeface="MS Mincho" charset="-128"/>
                      </a:rPr>
                      <a:t>になった</a:t>
                    </a:r>
                    <a:r>
                      <a:rPr lang="en-US" altLang="ja-JP" sz="2000" dirty="0">
                        <a:ea typeface="MS Mincho" charset="-128"/>
                        <a:cs typeface="MS Mincho" charset="-128"/>
                      </a:rPr>
                      <a:t>!!!!!!</a:t>
                    </a:r>
                  </a:p>
                </p:txBody>
              </p:sp>
              <p:sp>
                <p:nvSpPr>
                  <p:cNvPr id="16" name="テキスト ボックス 15">
                    <a:extLst>
                      <a:ext uri="{FF2B5EF4-FFF2-40B4-BE49-F238E27FC236}">
                        <a16:creationId xmlns:a16="http://schemas.microsoft.com/office/drawing/2014/main" id="{8B0384CF-D98E-4435-95D1-1B0A19FB787F}"/>
                      </a:ext>
                    </a:extLst>
                  </p:cNvPr>
                  <p:cNvSpPr txBox="1"/>
                  <p:nvPr/>
                </p:nvSpPr>
                <p:spPr>
                  <a:xfrm>
                    <a:off x="2884309" y="5598887"/>
                    <a:ext cx="6507255" cy="830997"/>
                  </a:xfrm>
                  <a:prstGeom prst="rect">
                    <a:avLst/>
                  </a:prstGeom>
                  <a:noFill/>
                </p:spPr>
                <p:txBody>
                  <a:bodyPr wrap="square" rtlCol="0">
                    <a:spAutoFit/>
                  </a:bodyPr>
                  <a:lstStyle/>
                  <a:p>
                    <a:r>
                      <a:rPr lang="ja-JP" altLang="en-US" sz="1200" dirty="0">
                        <a:latin typeface="MS Mincho" charset="-128"/>
                        <a:ea typeface="MS Mincho" charset="-128"/>
                        <a:cs typeface="MS Mincho" charset="-128"/>
                      </a:rPr>
                      <a:t>また</a:t>
                    </a:r>
                    <a:r>
                      <a:rPr lang="en-US" altLang="ja-JP" sz="1200" dirty="0">
                        <a:latin typeface="MS Mincho" charset="-128"/>
                        <a:ea typeface="MS Mincho" charset="-128"/>
                        <a:cs typeface="MS Mincho" charset="-128"/>
                      </a:rPr>
                      <a:t>...</a:t>
                    </a:r>
                    <a:r>
                      <a:rPr lang="ja-JP" altLang="en-US" sz="2400" dirty="0">
                        <a:latin typeface="MS Mincho" charset="-128"/>
                        <a:ea typeface="MS Mincho" charset="-128"/>
                        <a:cs typeface="MS Mincho" charset="-128"/>
                      </a:rPr>
                      <a:t>時間制限があるため顧客の</a:t>
                    </a:r>
                    <a:endParaRPr lang="en-US" altLang="ja-JP" sz="2400" dirty="0">
                      <a:latin typeface="MS Mincho" charset="-128"/>
                      <a:ea typeface="MS Mincho" charset="-128"/>
                      <a:cs typeface="MS Mincho" charset="-128"/>
                    </a:endParaRPr>
                  </a:p>
                  <a:p>
                    <a:r>
                      <a:rPr lang="ja-JP" altLang="en-US" sz="2400" dirty="0">
                        <a:latin typeface="MS Mincho" charset="-128"/>
                        <a:ea typeface="MS Mincho" charset="-128"/>
                        <a:cs typeface="MS Mincho" charset="-128"/>
                      </a:rPr>
                      <a:t>　　</a:t>
                    </a:r>
                    <a:r>
                      <a:rPr lang="ja-JP" altLang="en-US" sz="2400" u="sng" spc="300" dirty="0">
                        <a:latin typeface="HGPMinchoE" charset="-128"/>
                        <a:ea typeface="HGPMinchoE" charset="-128"/>
                        <a:cs typeface="HGPMinchoE" charset="-128"/>
                      </a:rPr>
                      <a:t>来店時間をコントロール</a:t>
                    </a:r>
                    <a:r>
                      <a:rPr lang="ja-JP" altLang="en-US" sz="2400" dirty="0">
                        <a:latin typeface="MS Mincho" charset="-128"/>
                        <a:ea typeface="MS Mincho" charset="-128"/>
                        <a:cs typeface="MS Mincho" charset="-128"/>
                      </a:rPr>
                      <a:t>することも可能</a:t>
                    </a:r>
                    <a:endParaRPr lang="en-US" altLang="ja-JP" sz="2400" dirty="0">
                      <a:latin typeface="MS Mincho" charset="-128"/>
                      <a:ea typeface="MS Mincho" charset="-128"/>
                      <a:cs typeface="MS Mincho" charset="-128"/>
                    </a:endParaRPr>
                  </a:p>
                </p:txBody>
              </p:sp>
            </p:grpSp>
          </p:grpSp>
          <p:grpSp>
            <p:nvGrpSpPr>
              <p:cNvPr id="44" name="グループ化 43">
                <a:extLst>
                  <a:ext uri="{FF2B5EF4-FFF2-40B4-BE49-F238E27FC236}">
                    <a16:creationId xmlns:a16="http://schemas.microsoft.com/office/drawing/2014/main" id="{C0EE0000-4F99-4BE9-8B40-DE8250AD655F}"/>
                  </a:ext>
                </a:extLst>
              </p:cNvPr>
              <p:cNvGrpSpPr/>
              <p:nvPr/>
            </p:nvGrpSpPr>
            <p:grpSpPr>
              <a:xfrm>
                <a:off x="5486450" y="2115830"/>
                <a:ext cx="1302974" cy="2263490"/>
                <a:chOff x="5649010" y="3568710"/>
                <a:chExt cx="1302974" cy="2263490"/>
              </a:xfrm>
            </p:grpSpPr>
            <p:pic>
              <p:nvPicPr>
                <p:cNvPr id="9" name="図 8">
                  <a:extLst>
                    <a:ext uri="{FF2B5EF4-FFF2-40B4-BE49-F238E27FC236}">
                      <a16:creationId xmlns:a16="http://schemas.microsoft.com/office/drawing/2014/main" id="{F9ED0691-179C-4CEA-AF77-DF2ED77CA2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49010" y="3568710"/>
                  <a:ext cx="1302974" cy="2263490"/>
                </a:xfrm>
                <a:prstGeom prst="rect">
                  <a:avLst/>
                </a:prstGeom>
              </p:spPr>
            </p:pic>
            <p:pic>
              <p:nvPicPr>
                <p:cNvPr id="11" name="図 10">
                  <a:extLst>
                    <a:ext uri="{FF2B5EF4-FFF2-40B4-BE49-F238E27FC236}">
                      <a16:creationId xmlns:a16="http://schemas.microsoft.com/office/drawing/2014/main" id="{EAAA839D-912C-47CE-8D05-8C8AD120EB0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0227" y="4207613"/>
                  <a:ext cx="1044881" cy="996702"/>
                </a:xfrm>
                <a:prstGeom prst="rect">
                  <a:avLst/>
                </a:prstGeom>
              </p:spPr>
            </p:pic>
          </p:grpSp>
        </p:grpSp>
      </p:grpSp>
      <p:pic>
        <p:nvPicPr>
          <p:cNvPr id="3" name="図 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482888" y="1804723"/>
            <a:ext cx="1680029" cy="2102282"/>
          </a:xfrm>
          <a:prstGeom prst="rect">
            <a:avLst/>
          </a:prstGeom>
        </p:spPr>
      </p:pic>
    </p:spTree>
    <p:extLst>
      <p:ext uri="{BB962C8B-B14F-4D97-AF65-F5344CB8AC3E}">
        <p14:creationId xmlns:p14="http://schemas.microsoft.com/office/powerpoint/2010/main" val="629426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19</a:t>
            </a:fld>
            <a:endParaRPr kumimoji="1" lang="ja-JP" altLang="en-US" dirty="0"/>
          </a:p>
        </p:txBody>
      </p:sp>
      <p:sp>
        <p:nvSpPr>
          <p:cNvPr id="2" name="テキスト ボックス 1"/>
          <p:cNvSpPr txBox="1"/>
          <p:nvPr/>
        </p:nvSpPr>
        <p:spPr>
          <a:xfrm>
            <a:off x="227872" y="344482"/>
            <a:ext cx="3775393" cy="707886"/>
          </a:xfrm>
          <a:prstGeom prst="rect">
            <a:avLst/>
          </a:prstGeom>
          <a:noFill/>
        </p:spPr>
        <p:txBody>
          <a:bodyPr wrap="none" rtlCol="0">
            <a:spAutoFit/>
          </a:bodyPr>
          <a:lstStyle/>
          <a:p>
            <a:r>
              <a:rPr kumimoji="1" lang="ja-JP" altLang="en-US" sz="4000" dirty="0">
                <a:latin typeface="HGSMinchoE" charset="-128"/>
                <a:ea typeface="HGSMinchoE" charset="-128"/>
                <a:cs typeface="HGSMinchoE" charset="-128"/>
              </a:rPr>
              <a:t>クーポンの考察</a:t>
            </a:r>
          </a:p>
        </p:txBody>
      </p:sp>
      <p:sp>
        <p:nvSpPr>
          <p:cNvPr id="3" name="テキスト ボックス 2"/>
          <p:cNvSpPr txBox="1"/>
          <p:nvPr/>
        </p:nvSpPr>
        <p:spPr>
          <a:xfrm>
            <a:off x="2865092" y="1195092"/>
            <a:ext cx="6487828" cy="707886"/>
          </a:xfrm>
          <a:prstGeom prst="rect">
            <a:avLst/>
          </a:prstGeom>
          <a:noFill/>
        </p:spPr>
        <p:txBody>
          <a:bodyPr wrap="square" rtlCol="0">
            <a:spAutoFit/>
          </a:bodyPr>
          <a:lstStyle/>
          <a:p>
            <a:pPr algn="ctr"/>
            <a:r>
              <a:rPr lang="ja-JP" altLang="en-US" sz="2000" dirty="0">
                <a:latin typeface="MS Mincho" charset="-128"/>
                <a:ea typeface="MS Mincho" charset="-128"/>
                <a:cs typeface="MS Mincho" charset="-128"/>
              </a:rPr>
              <a:t>以前、紙のクーポンを利用していた企業が</a:t>
            </a:r>
            <a:endParaRPr lang="en-US" altLang="ja-JP" sz="2000" dirty="0">
              <a:latin typeface="MS Mincho" charset="-128"/>
              <a:ea typeface="MS Mincho" charset="-128"/>
              <a:cs typeface="MS Mincho" charset="-128"/>
            </a:endParaRPr>
          </a:p>
          <a:p>
            <a:pPr algn="ctr"/>
            <a:r>
              <a:rPr lang="ja-JP" altLang="en-US" sz="2000" dirty="0">
                <a:latin typeface="MS Mincho" charset="-128"/>
                <a:ea typeface="MS Mincho" charset="-128"/>
                <a:cs typeface="MS Mincho" charset="-128"/>
              </a:rPr>
              <a:t>アプリのクーポンに移行した場合に起こるメリット</a:t>
            </a:r>
            <a:r>
              <a:rPr lang="en-US" altLang="ja-JP" sz="2000" dirty="0">
                <a:latin typeface="MS Mincho" charset="-128"/>
                <a:ea typeface="MS Mincho" charset="-128"/>
                <a:cs typeface="MS Mincho" charset="-128"/>
              </a:rPr>
              <a:t>!!!</a:t>
            </a:r>
            <a:endParaRPr kumimoji="1" lang="ja-JP" altLang="en-US" sz="2000" dirty="0">
              <a:latin typeface="MS Mincho" charset="-128"/>
              <a:ea typeface="MS Mincho" charset="-128"/>
              <a:cs typeface="MS Mincho" charset="-128"/>
            </a:endParaRPr>
          </a:p>
        </p:txBody>
      </p:sp>
      <p:sp>
        <p:nvSpPr>
          <p:cNvPr id="24" name="テキスト ボックス 23"/>
          <p:cNvSpPr txBox="1"/>
          <p:nvPr/>
        </p:nvSpPr>
        <p:spPr>
          <a:xfrm>
            <a:off x="3920935" y="5572037"/>
            <a:ext cx="4953301" cy="584775"/>
          </a:xfrm>
          <a:prstGeom prst="rect">
            <a:avLst/>
          </a:prstGeom>
          <a:noFill/>
        </p:spPr>
        <p:txBody>
          <a:bodyPr wrap="square" rtlCol="0">
            <a:spAutoFit/>
          </a:bodyPr>
          <a:lstStyle/>
          <a:p>
            <a:r>
              <a:rPr kumimoji="1" lang="ja-JP" altLang="en-US" sz="3200" b="1" u="sng" dirty="0">
                <a:latin typeface="HGP明朝B" panose="02020800000000000000" pitchFamily="18" charset="-128"/>
                <a:ea typeface="HGP明朝B" panose="02020800000000000000" pitchFamily="18" charset="-128"/>
              </a:rPr>
              <a:t>メリットがたくさんある</a:t>
            </a:r>
          </a:p>
        </p:txBody>
      </p:sp>
      <p:cxnSp>
        <p:nvCxnSpPr>
          <p:cNvPr id="10" name="直線コネクタ 9"/>
          <p:cNvCxnSpPr>
            <a:endCxn id="8" idx="2"/>
          </p:cNvCxnSpPr>
          <p:nvPr/>
        </p:nvCxnSpPr>
        <p:spPr>
          <a:xfrm flipV="1">
            <a:off x="7447872" y="3048722"/>
            <a:ext cx="863238" cy="558232"/>
          </a:xfrm>
          <a:prstGeom prst="line">
            <a:avLst/>
          </a:prstGeom>
          <a:ln w="38100">
            <a:solidFill>
              <a:srgbClr val="78ACBC"/>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endCxn id="17" idx="2"/>
          </p:cNvCxnSpPr>
          <p:nvPr/>
        </p:nvCxnSpPr>
        <p:spPr>
          <a:xfrm>
            <a:off x="7447872" y="4481431"/>
            <a:ext cx="1132245" cy="728684"/>
          </a:xfrm>
          <a:prstGeom prst="line">
            <a:avLst/>
          </a:prstGeom>
          <a:ln w="38100">
            <a:solidFill>
              <a:srgbClr val="78ACBC"/>
            </a:solidFill>
          </a:ln>
        </p:spPr>
        <p:style>
          <a:lnRef idx="1">
            <a:schemeClr val="accent1"/>
          </a:lnRef>
          <a:fillRef idx="0">
            <a:schemeClr val="accent1"/>
          </a:fillRef>
          <a:effectRef idx="0">
            <a:schemeClr val="accent1"/>
          </a:effectRef>
          <a:fontRef idx="minor">
            <a:schemeClr val="tx1"/>
          </a:fontRef>
        </p:style>
      </p:cxnSp>
      <p:grpSp>
        <p:nvGrpSpPr>
          <p:cNvPr id="66" name="図形グループ 65"/>
          <p:cNvGrpSpPr/>
          <p:nvPr/>
        </p:nvGrpSpPr>
        <p:grpSpPr>
          <a:xfrm>
            <a:off x="1635102" y="2218356"/>
            <a:ext cx="9381104" cy="4204010"/>
            <a:chOff x="1335812" y="2117283"/>
            <a:chExt cx="9381104" cy="4204010"/>
          </a:xfrm>
        </p:grpSpPr>
        <p:grpSp>
          <p:nvGrpSpPr>
            <p:cNvPr id="53" name="図形グループ 52"/>
            <p:cNvGrpSpPr/>
            <p:nvPr/>
          </p:nvGrpSpPr>
          <p:grpSpPr>
            <a:xfrm rot="207723">
              <a:off x="1335812" y="2117283"/>
              <a:ext cx="2319866" cy="4204010"/>
              <a:chOff x="1069590" y="1943195"/>
              <a:chExt cx="2319866" cy="4204010"/>
            </a:xfrm>
          </p:grpSpPr>
          <p:sp>
            <p:nvSpPr>
              <p:cNvPr id="26" name="円/楕円 25"/>
              <p:cNvSpPr/>
              <p:nvPr/>
            </p:nvSpPr>
            <p:spPr>
              <a:xfrm>
                <a:off x="1620133" y="1943195"/>
                <a:ext cx="1633721" cy="1439356"/>
              </a:xfrm>
              <a:prstGeom prst="ellipse">
                <a:avLst/>
              </a:prstGeom>
              <a:solidFill>
                <a:srgbClr val="88C3D6"/>
              </a:solidFill>
              <a:ln>
                <a:noFill/>
              </a:ln>
              <a:effectLst>
                <a:outerShdw blurRad="304800" dist="698500" dir="8700000" sx="78000" sy="7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5" name="テキスト ボックス 14"/>
              <p:cNvSpPr txBox="1"/>
              <p:nvPr/>
            </p:nvSpPr>
            <p:spPr>
              <a:xfrm rot="21392277">
                <a:off x="1884745" y="2245513"/>
                <a:ext cx="1107996" cy="892552"/>
              </a:xfrm>
              <a:prstGeom prst="rect">
                <a:avLst/>
              </a:prstGeom>
              <a:noFill/>
            </p:spPr>
            <p:txBody>
              <a:bodyPr wrap="none" rtlCol="0">
                <a:spAutoFit/>
              </a:bodyPr>
              <a:lstStyle/>
              <a:p>
                <a:pPr algn="ctr"/>
                <a:r>
                  <a:rPr kumimoji="1" lang="ja-JP" altLang="en-US" sz="2400" dirty="0">
                    <a:latin typeface="HGP明朝B" panose="02020800000000000000" pitchFamily="18" charset="-128"/>
                    <a:ea typeface="HGP明朝B" panose="02020800000000000000" pitchFamily="18" charset="-128"/>
                  </a:rPr>
                  <a:t>来店率</a:t>
                </a:r>
                <a:endParaRPr kumimoji="1" lang="en-US" altLang="ja-JP" sz="2400" dirty="0">
                  <a:latin typeface="HGP明朝B" panose="02020800000000000000" pitchFamily="18" charset="-128"/>
                  <a:ea typeface="HGP明朝B" panose="02020800000000000000" pitchFamily="18" charset="-128"/>
                </a:endParaRPr>
              </a:p>
              <a:p>
                <a:pPr algn="ctr"/>
                <a:r>
                  <a:rPr kumimoji="1" lang="en-US" altLang="ja-JP" sz="2800" b="1" dirty="0">
                    <a:solidFill>
                      <a:srgbClr val="C00000"/>
                    </a:solidFill>
                    <a:latin typeface="HGP明朝B" panose="02020800000000000000" pitchFamily="18" charset="-128"/>
                    <a:ea typeface="HGP明朝B" panose="02020800000000000000" pitchFamily="18" charset="-128"/>
                  </a:rPr>
                  <a:t>UP</a:t>
                </a:r>
                <a:r>
                  <a:rPr kumimoji="1" lang="en-US" altLang="ja-JP" sz="2400" dirty="0">
                    <a:latin typeface="HGP明朝B" panose="02020800000000000000" pitchFamily="18" charset="-128"/>
                    <a:ea typeface="HGP明朝B" panose="02020800000000000000" pitchFamily="18" charset="-128"/>
                  </a:rPr>
                  <a:t>!!!</a:t>
                </a:r>
              </a:p>
            </p:txBody>
          </p:sp>
          <p:grpSp>
            <p:nvGrpSpPr>
              <p:cNvPr id="52" name="図形グループ 51"/>
              <p:cNvGrpSpPr/>
              <p:nvPr/>
            </p:nvGrpSpPr>
            <p:grpSpPr>
              <a:xfrm>
                <a:off x="1069590" y="4214857"/>
                <a:ext cx="2319866" cy="1932348"/>
                <a:chOff x="1069590" y="4214857"/>
                <a:chExt cx="2319866" cy="1932348"/>
              </a:xfrm>
            </p:grpSpPr>
            <p:sp>
              <p:nvSpPr>
                <p:cNvPr id="25" name="円/楕円 24"/>
                <p:cNvSpPr/>
                <p:nvPr/>
              </p:nvSpPr>
              <p:spPr>
                <a:xfrm rot="21214924">
                  <a:off x="1076699" y="4214857"/>
                  <a:ext cx="2275998" cy="1932348"/>
                </a:xfrm>
                <a:prstGeom prst="ellipse">
                  <a:avLst/>
                </a:prstGeom>
                <a:solidFill>
                  <a:srgbClr val="88C3D6"/>
                </a:solidFill>
                <a:ln>
                  <a:noFill/>
                </a:ln>
                <a:effectLst>
                  <a:outerShdw blurRad="355600" dist="203200" dir="804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0" name="正方形/長方形 19"/>
                <p:cNvSpPr/>
                <p:nvPr/>
              </p:nvSpPr>
              <p:spPr>
                <a:xfrm rot="21227552">
                  <a:off x="1069590" y="4687692"/>
                  <a:ext cx="2319866" cy="984885"/>
                </a:xfrm>
                <a:prstGeom prst="rect">
                  <a:avLst/>
                </a:prstGeom>
              </p:spPr>
              <p:txBody>
                <a:bodyPr wrap="none">
                  <a:spAutoFit/>
                </a:bodyPr>
                <a:lstStyle/>
                <a:p>
                  <a:pPr>
                    <a:lnSpc>
                      <a:spcPct val="150000"/>
                    </a:lnSpc>
                  </a:pPr>
                  <a:r>
                    <a:rPr lang="ja-JP" altLang="en-US" sz="2000" spc="-150" dirty="0">
                      <a:latin typeface="HGP明朝B" panose="02020800000000000000" pitchFamily="18" charset="-128"/>
                      <a:ea typeface="HGP明朝B" panose="02020800000000000000" pitchFamily="18" charset="-128"/>
                    </a:rPr>
                    <a:t>オペレーション効率</a:t>
                  </a:r>
                  <a:endParaRPr lang="en-US" altLang="ja-JP" sz="2000" spc="-150" dirty="0">
                    <a:latin typeface="HGP明朝B" panose="02020800000000000000" pitchFamily="18" charset="-128"/>
                    <a:ea typeface="HGP明朝B" panose="02020800000000000000" pitchFamily="18" charset="-128"/>
                  </a:endParaRPr>
                </a:p>
                <a:p>
                  <a:pPr algn="ctr"/>
                  <a:r>
                    <a:rPr lang="en-US" altLang="ja-JP" sz="2800" b="1" dirty="0">
                      <a:solidFill>
                        <a:srgbClr val="C00000"/>
                      </a:solidFill>
                      <a:latin typeface="HGP明朝B" panose="02020800000000000000" pitchFamily="18" charset="-128"/>
                      <a:ea typeface="HGP明朝B" panose="02020800000000000000" pitchFamily="18" charset="-128"/>
                    </a:rPr>
                    <a:t>UP</a:t>
                  </a:r>
                  <a:r>
                    <a:rPr lang="en-US" altLang="ja-JP" sz="2400" dirty="0">
                      <a:latin typeface="HGP明朝B" panose="02020800000000000000" pitchFamily="18" charset="-128"/>
                      <a:ea typeface="HGP明朝B" panose="02020800000000000000" pitchFamily="18" charset="-128"/>
                    </a:rPr>
                    <a:t>!!!</a:t>
                  </a:r>
                </a:p>
              </p:txBody>
            </p:sp>
          </p:grpSp>
        </p:grpSp>
        <p:grpSp>
          <p:nvGrpSpPr>
            <p:cNvPr id="50" name="図形グループ 49"/>
            <p:cNvGrpSpPr/>
            <p:nvPr/>
          </p:nvGrpSpPr>
          <p:grpSpPr>
            <a:xfrm>
              <a:off x="8011820" y="2158671"/>
              <a:ext cx="1817060" cy="1577956"/>
              <a:chOff x="8111587" y="2180732"/>
              <a:chExt cx="1817060" cy="1577956"/>
            </a:xfrm>
          </p:grpSpPr>
          <p:sp>
            <p:nvSpPr>
              <p:cNvPr id="8" name="円/楕円 7"/>
              <p:cNvSpPr/>
              <p:nvPr/>
            </p:nvSpPr>
            <p:spPr>
              <a:xfrm>
                <a:off x="8111587" y="2180732"/>
                <a:ext cx="1817060" cy="1577956"/>
              </a:xfrm>
              <a:prstGeom prst="ellipse">
                <a:avLst/>
              </a:prstGeom>
              <a:solidFill>
                <a:srgbClr val="88C3D6"/>
              </a:solidFill>
              <a:ln>
                <a:noFill/>
              </a:ln>
              <a:effectLst>
                <a:outerShdw blurRad="2032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1" name="正方形/長方形 20"/>
              <p:cNvSpPr/>
              <p:nvPr/>
            </p:nvSpPr>
            <p:spPr>
              <a:xfrm>
                <a:off x="8306285" y="2644129"/>
                <a:ext cx="1467068" cy="769441"/>
              </a:xfrm>
              <a:prstGeom prst="rect">
                <a:avLst/>
              </a:prstGeom>
              <a:ln>
                <a:noFill/>
              </a:ln>
            </p:spPr>
            <p:txBody>
              <a:bodyPr wrap="none">
                <a:spAutoFit/>
              </a:bodyPr>
              <a:lstStyle/>
              <a:p>
                <a:pPr lvl="0" algn="ctr"/>
                <a:r>
                  <a:rPr lang="ja-JP" altLang="en-US" sz="2000" dirty="0">
                    <a:latin typeface="HGP明朝B" panose="02020800000000000000" pitchFamily="18" charset="-128"/>
                    <a:ea typeface="HGP明朝B" panose="02020800000000000000" pitchFamily="18" charset="-128"/>
                    <a:cs typeface="MS Mincho" charset="-128"/>
                  </a:rPr>
                  <a:t>印刷コスト</a:t>
                </a:r>
                <a:endParaRPr lang="en-US" altLang="ja-JP" sz="2000" dirty="0">
                  <a:latin typeface="HGP明朝B" panose="02020800000000000000" pitchFamily="18" charset="-128"/>
                  <a:ea typeface="HGP明朝B" panose="02020800000000000000" pitchFamily="18" charset="-128"/>
                  <a:cs typeface="MS Mincho" charset="-128"/>
                </a:endParaRPr>
              </a:p>
              <a:p>
                <a:pPr lvl="0" algn="ctr"/>
                <a:r>
                  <a:rPr lang="en-US" altLang="ja-JP" sz="2400" dirty="0">
                    <a:solidFill>
                      <a:schemeClr val="accent1">
                        <a:lumMod val="50000"/>
                      </a:schemeClr>
                    </a:solidFill>
                    <a:latin typeface="HGSMinchoE" charset="-128"/>
                    <a:ea typeface="HGSMinchoE" charset="-128"/>
                    <a:cs typeface="HGSMinchoE" charset="-128"/>
                  </a:rPr>
                  <a:t>Down</a:t>
                </a:r>
                <a:r>
                  <a:rPr lang="ja-JP" altLang="en-US" dirty="0">
                    <a:latin typeface="HGSMinchoE" charset="-128"/>
                    <a:ea typeface="HGSMinchoE" charset="-128"/>
                    <a:cs typeface="HGSMinchoE" charset="-128"/>
                  </a:rPr>
                  <a:t>↓</a:t>
                </a:r>
              </a:p>
            </p:txBody>
          </p:sp>
        </p:grpSp>
        <p:grpSp>
          <p:nvGrpSpPr>
            <p:cNvPr id="51" name="図形グループ 50"/>
            <p:cNvGrpSpPr/>
            <p:nvPr/>
          </p:nvGrpSpPr>
          <p:grpSpPr>
            <a:xfrm>
              <a:off x="8280827" y="4093393"/>
              <a:ext cx="2436089" cy="2031298"/>
              <a:chOff x="8195785" y="4088875"/>
              <a:chExt cx="2436089" cy="2031298"/>
            </a:xfrm>
          </p:grpSpPr>
          <p:sp>
            <p:nvSpPr>
              <p:cNvPr id="17" name="円/楕円 16"/>
              <p:cNvSpPr/>
              <p:nvPr/>
            </p:nvSpPr>
            <p:spPr>
              <a:xfrm>
                <a:off x="8195785" y="4088875"/>
                <a:ext cx="2436089" cy="2031298"/>
              </a:xfrm>
              <a:prstGeom prst="ellipse">
                <a:avLst/>
              </a:prstGeom>
              <a:solidFill>
                <a:srgbClr val="88C3D6"/>
              </a:solidFill>
              <a:ln>
                <a:noFill/>
              </a:ln>
              <a:effectLst>
                <a:outerShdw blurRad="292100" dir="21540000" sx="104000" sy="104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2" name="正方形/長方形 21"/>
              <p:cNvSpPr/>
              <p:nvPr/>
            </p:nvSpPr>
            <p:spPr>
              <a:xfrm>
                <a:off x="8428285" y="4794493"/>
                <a:ext cx="2007281" cy="707886"/>
              </a:xfrm>
              <a:prstGeom prst="rect">
                <a:avLst/>
              </a:prstGeom>
            </p:spPr>
            <p:txBody>
              <a:bodyPr wrap="none">
                <a:spAutoFit/>
              </a:bodyPr>
              <a:lstStyle/>
              <a:p>
                <a:pPr lvl="0" algn="ctr"/>
                <a:r>
                  <a:rPr lang="ja-JP" altLang="en-US" sz="2000" dirty="0">
                    <a:latin typeface="HGP明朝B" panose="02020800000000000000" pitchFamily="18" charset="-128"/>
                    <a:ea typeface="HGP明朝B" panose="02020800000000000000" pitchFamily="18" charset="-128"/>
                    <a:cs typeface="MS Mincho" charset="-128"/>
                  </a:rPr>
                  <a:t>顧客じゃない人も</a:t>
                </a:r>
                <a:endParaRPr lang="en-US" altLang="ja-JP" sz="2000" dirty="0">
                  <a:latin typeface="HGP明朝B" panose="02020800000000000000" pitchFamily="18" charset="-128"/>
                  <a:ea typeface="HGP明朝B" panose="02020800000000000000" pitchFamily="18" charset="-128"/>
                  <a:cs typeface="MS Mincho" charset="-128"/>
                </a:endParaRPr>
              </a:p>
              <a:p>
                <a:pPr lvl="0" algn="ctr"/>
                <a:r>
                  <a:rPr lang="ja-JP" altLang="en-US" sz="2000" dirty="0">
                    <a:latin typeface="HGP明朝B" panose="02020800000000000000" pitchFamily="18" charset="-128"/>
                    <a:ea typeface="HGP明朝B" panose="02020800000000000000" pitchFamily="18" charset="-128"/>
                    <a:cs typeface="MS Mincho" charset="-128"/>
                  </a:rPr>
                  <a:t>来店のきっかけ</a:t>
                </a:r>
              </a:p>
            </p:txBody>
          </p:sp>
        </p:grpSp>
        <p:grpSp>
          <p:nvGrpSpPr>
            <p:cNvPr id="49" name="図形グループ 48"/>
            <p:cNvGrpSpPr/>
            <p:nvPr/>
          </p:nvGrpSpPr>
          <p:grpSpPr>
            <a:xfrm>
              <a:off x="4206693" y="3223504"/>
              <a:ext cx="3313877" cy="1416676"/>
              <a:chOff x="4383421" y="3377817"/>
              <a:chExt cx="3052193" cy="1416676"/>
            </a:xfrm>
          </p:grpSpPr>
          <p:sp>
            <p:nvSpPr>
              <p:cNvPr id="7" name="角丸四角形 6"/>
              <p:cNvSpPr/>
              <p:nvPr/>
            </p:nvSpPr>
            <p:spPr>
              <a:xfrm>
                <a:off x="4387202" y="3377817"/>
                <a:ext cx="2945315" cy="1416676"/>
              </a:xfrm>
              <a:prstGeom prst="roundRect">
                <a:avLst/>
              </a:prstGeom>
              <a:solidFill>
                <a:schemeClr val="bg1"/>
              </a:solidFill>
              <a:ln w="38100">
                <a:solidFill>
                  <a:srgbClr val="AED69F"/>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solidFill>
                    <a:srgbClr val="8DC8DA"/>
                  </a:solidFill>
                </a:endParaRPr>
              </a:p>
            </p:txBody>
          </p:sp>
          <p:sp>
            <p:nvSpPr>
              <p:cNvPr id="19" name="テキスト ボックス 18"/>
              <p:cNvSpPr txBox="1"/>
              <p:nvPr/>
            </p:nvSpPr>
            <p:spPr>
              <a:xfrm>
                <a:off x="4383421" y="3638345"/>
                <a:ext cx="3052193" cy="954107"/>
              </a:xfrm>
              <a:prstGeom prst="rect">
                <a:avLst/>
              </a:prstGeom>
              <a:noFill/>
            </p:spPr>
            <p:txBody>
              <a:bodyPr wrap="square" rtlCol="0">
                <a:spAutoFit/>
              </a:bodyPr>
              <a:lstStyle/>
              <a:p>
                <a:pPr algn="ctr"/>
                <a:r>
                  <a:rPr lang="ja-JP" altLang="en-US" sz="2800" b="1" dirty="0">
                    <a:latin typeface="HGP明朝B" panose="02020800000000000000" pitchFamily="18" charset="-128"/>
                    <a:ea typeface="HGP明朝B" panose="02020800000000000000" pitchFamily="18" charset="-128"/>
                  </a:rPr>
                  <a:t>アプリのクーポン</a:t>
                </a:r>
                <a:endParaRPr lang="en-US" altLang="ja-JP" sz="2800" b="1" dirty="0">
                  <a:latin typeface="HGP明朝B" panose="02020800000000000000" pitchFamily="18" charset="-128"/>
                  <a:ea typeface="HGP明朝B" panose="02020800000000000000" pitchFamily="18" charset="-128"/>
                </a:endParaRPr>
              </a:p>
              <a:p>
                <a:pPr algn="ctr"/>
                <a:r>
                  <a:rPr lang="ja-JP" altLang="en-US" sz="2800" b="1" dirty="0">
                    <a:latin typeface="HGP明朝B" panose="02020800000000000000" pitchFamily="18" charset="-128"/>
                    <a:ea typeface="HGP明朝B" panose="02020800000000000000" pitchFamily="18" charset="-128"/>
                  </a:rPr>
                  <a:t>導入後</a:t>
                </a:r>
                <a:endParaRPr kumimoji="1" lang="ja-JP" altLang="en-US" sz="2800" b="1" dirty="0">
                  <a:latin typeface="HGP明朝B" panose="02020800000000000000" pitchFamily="18" charset="-128"/>
                  <a:ea typeface="HGP明朝B" panose="02020800000000000000" pitchFamily="18" charset="-128"/>
                </a:endParaRPr>
              </a:p>
            </p:txBody>
          </p:sp>
        </p:grpSp>
        <p:cxnSp>
          <p:nvCxnSpPr>
            <p:cNvPr id="29" name="直線コネクタ 28"/>
            <p:cNvCxnSpPr>
              <a:stCxn id="26" idx="6"/>
            </p:cNvCxnSpPr>
            <p:nvPr/>
          </p:nvCxnSpPr>
          <p:spPr>
            <a:xfrm>
              <a:off x="3601682" y="2901340"/>
              <a:ext cx="627635" cy="414658"/>
            </a:xfrm>
            <a:prstGeom prst="line">
              <a:avLst/>
            </a:prstGeom>
            <a:ln w="38100">
              <a:solidFill>
                <a:srgbClr val="78ACBC"/>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a:stCxn id="25" idx="6"/>
            </p:cNvCxnSpPr>
            <p:nvPr/>
          </p:nvCxnSpPr>
          <p:spPr>
            <a:xfrm flipV="1">
              <a:off x="3548842" y="4563499"/>
              <a:ext cx="680475" cy="729969"/>
            </a:xfrm>
            <a:prstGeom prst="line">
              <a:avLst/>
            </a:prstGeom>
            <a:ln w="38100">
              <a:solidFill>
                <a:srgbClr val="78ACB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884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a:t>
            </a:fld>
            <a:endParaRPr kumimoji="1" lang="ja-JP" altLang="en-US" dirty="0"/>
          </a:p>
        </p:txBody>
      </p:sp>
      <p:sp>
        <p:nvSpPr>
          <p:cNvPr id="3" name="テキスト ボックス 2"/>
          <p:cNvSpPr txBox="1"/>
          <p:nvPr/>
        </p:nvSpPr>
        <p:spPr>
          <a:xfrm>
            <a:off x="696686" y="914399"/>
            <a:ext cx="2236510" cy="707886"/>
          </a:xfrm>
          <a:prstGeom prst="rect">
            <a:avLst/>
          </a:prstGeom>
          <a:noFill/>
        </p:spPr>
        <p:txBody>
          <a:bodyPr wrap="none" rtlCol="0">
            <a:spAutoFit/>
          </a:bodyPr>
          <a:lstStyle/>
          <a:p>
            <a:r>
              <a:rPr lang="ja-JP" altLang="en-US" sz="4000">
                <a:latin typeface="HGPMinchoE" charset="-128"/>
                <a:ea typeface="HGPMinchoE" charset="-128"/>
                <a:cs typeface="HGPMinchoE" charset="-128"/>
              </a:rPr>
              <a:t>研究概要</a:t>
            </a:r>
            <a:endParaRPr kumimoji="1" lang="ja-JP" altLang="en-US" sz="4000" dirty="0">
              <a:latin typeface="HGPMinchoE" charset="-128"/>
              <a:ea typeface="HGPMinchoE" charset="-128"/>
              <a:cs typeface="HGPMinchoE" charset="-128"/>
            </a:endParaRPr>
          </a:p>
        </p:txBody>
      </p:sp>
      <p:grpSp>
        <p:nvGrpSpPr>
          <p:cNvPr id="6" name="図形グループ 5"/>
          <p:cNvGrpSpPr/>
          <p:nvPr/>
        </p:nvGrpSpPr>
        <p:grpSpPr>
          <a:xfrm>
            <a:off x="991216" y="2358189"/>
            <a:ext cx="10362584" cy="2574758"/>
            <a:chOff x="991216" y="2358189"/>
            <a:chExt cx="10362584" cy="2574758"/>
          </a:xfrm>
        </p:grpSpPr>
        <p:sp>
          <p:nvSpPr>
            <p:cNvPr id="4" name="テキスト ボックス 3"/>
            <p:cNvSpPr txBox="1"/>
            <p:nvPr/>
          </p:nvSpPr>
          <p:spPr>
            <a:xfrm>
              <a:off x="991216" y="2597661"/>
              <a:ext cx="10362583" cy="2031325"/>
            </a:xfrm>
            <a:prstGeom prst="rect">
              <a:avLst/>
            </a:prstGeom>
            <a:noFill/>
          </p:spPr>
          <p:txBody>
            <a:bodyPr wrap="square" rtlCol="0">
              <a:spAutoFit/>
            </a:bodyPr>
            <a:lstStyle/>
            <a:p>
              <a:pPr>
                <a:lnSpc>
                  <a:spcPct val="150000"/>
                </a:lnSpc>
              </a:pPr>
              <a:r>
                <a:rPr kumimoji="1" lang="ja-JP" altLang="en-US" sz="2800" dirty="0">
                  <a:latin typeface="MS PMincho" charset="-128"/>
                  <a:ea typeface="MS PMincho" charset="-128"/>
                  <a:cs typeface="MS PMincho" charset="-128"/>
                </a:rPr>
                <a:t>本研究の目的は、今日多くの企業が採用している。</a:t>
              </a:r>
              <a:endParaRPr kumimoji="1" lang="en-US" altLang="ja-JP" sz="2800" dirty="0">
                <a:latin typeface="MS PMincho" charset="-128"/>
                <a:ea typeface="MS PMincho" charset="-128"/>
                <a:cs typeface="MS PMincho" charset="-128"/>
              </a:endParaRPr>
            </a:p>
            <a:p>
              <a:pPr>
                <a:lnSpc>
                  <a:spcPct val="150000"/>
                </a:lnSpc>
              </a:pPr>
              <a:r>
                <a:rPr kumimoji="1" lang="ja-JP" altLang="en-US" sz="2800" dirty="0">
                  <a:latin typeface="MS PMincho" charset="-128"/>
                  <a:ea typeface="MS PMincho" charset="-128"/>
                  <a:cs typeface="MS PMincho" charset="-128"/>
                </a:rPr>
                <a:t>コーポレートアプリによるクーポンが果たして</a:t>
              </a:r>
              <a:r>
                <a:rPr lang="ja-JP" altLang="en-US" sz="2800" dirty="0">
                  <a:latin typeface="MS PMincho" charset="-128"/>
                  <a:ea typeface="MS PMincho" charset="-128"/>
                  <a:cs typeface="MS PMincho" charset="-128"/>
                </a:rPr>
                <a:t>利益を生むのか</a:t>
              </a:r>
              <a:r>
                <a:rPr kumimoji="1" lang="ja-JP" altLang="en-US" sz="2800" dirty="0">
                  <a:latin typeface="MS PMincho" charset="-128"/>
                  <a:ea typeface="MS PMincho" charset="-128"/>
                  <a:cs typeface="MS PMincho" charset="-128"/>
                </a:rPr>
                <a:t>どうか</a:t>
              </a:r>
              <a:r>
                <a:rPr lang="ja-JP" altLang="en-US" sz="2800" dirty="0">
                  <a:latin typeface="MS PMincho" charset="-128"/>
                  <a:ea typeface="MS PMincho" charset="-128"/>
                  <a:cs typeface="MS PMincho" charset="-128"/>
                </a:rPr>
                <a:t>、そして、どのようなコーポレートアプリの機能が重要なのかを分析する。</a:t>
              </a:r>
              <a:endParaRPr lang="en-US" altLang="ja-JP" sz="2800" dirty="0">
                <a:latin typeface="MS PMincho" charset="-128"/>
                <a:ea typeface="MS PMincho" charset="-128"/>
                <a:cs typeface="MS PMincho" charset="-128"/>
              </a:endParaRPr>
            </a:p>
          </p:txBody>
        </p:sp>
        <p:sp>
          <p:nvSpPr>
            <p:cNvPr id="5" name="角丸四角形 4"/>
            <p:cNvSpPr/>
            <p:nvPr/>
          </p:nvSpPr>
          <p:spPr>
            <a:xfrm>
              <a:off x="991217" y="2358189"/>
              <a:ext cx="10362583" cy="2574758"/>
            </a:xfrm>
            <a:prstGeom prst="roundRect">
              <a:avLst/>
            </a:prstGeom>
            <a:noFill/>
            <a:ln w="57150" cmpd="sng">
              <a:solidFill>
                <a:srgbClr val="88C3D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Tree>
    <p:extLst>
      <p:ext uri="{BB962C8B-B14F-4D97-AF65-F5344CB8AC3E}">
        <p14:creationId xmlns:p14="http://schemas.microsoft.com/office/powerpoint/2010/main" val="1491616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20</a:t>
            </a:fld>
            <a:endParaRPr kumimoji="1" lang="ja-JP" altLang="en-US" dirty="0"/>
          </a:p>
        </p:txBody>
      </p:sp>
      <p:sp>
        <p:nvSpPr>
          <p:cNvPr id="3" name="テキスト ボックス 2"/>
          <p:cNvSpPr txBox="1"/>
          <p:nvPr/>
        </p:nvSpPr>
        <p:spPr>
          <a:xfrm>
            <a:off x="1606352" y="1699949"/>
            <a:ext cx="8493685" cy="2002421"/>
          </a:xfrm>
          <a:prstGeom prst="rect">
            <a:avLst/>
          </a:prstGeom>
          <a:noFill/>
          <a:ln>
            <a:noFill/>
          </a:ln>
        </p:spPr>
        <p:txBody>
          <a:bodyPr wrap="square" rtlCol="0">
            <a:spAutoFit/>
          </a:bodyPr>
          <a:lstStyle/>
          <a:p>
            <a:pPr algn="ctr"/>
            <a:r>
              <a:rPr lang="en-US" altLang="ja-JP" sz="4800" b="1" spc="300" dirty="0">
                <a:ln w="3175">
                  <a:noFill/>
                </a:ln>
                <a:solidFill>
                  <a:srgbClr val="C00000"/>
                </a:solidFill>
                <a:latin typeface="HGPMinchoE" charset="-128"/>
                <a:ea typeface="HGPMinchoE" charset="-128"/>
                <a:cs typeface="HGPMinchoE" charset="-128"/>
              </a:rPr>
              <a:t> ×</a:t>
            </a:r>
            <a:r>
              <a:rPr lang="ja-JP" altLang="en-US" sz="4800" b="1" spc="300" dirty="0">
                <a:ln w="3175">
                  <a:noFill/>
                </a:ln>
                <a:solidFill>
                  <a:srgbClr val="C00000"/>
                </a:solidFill>
                <a:latin typeface="HGPMinchoE" charset="-128"/>
                <a:ea typeface="HGPMinchoE" charset="-128"/>
                <a:cs typeface="HGPMinchoE" charset="-128"/>
              </a:rPr>
              <a:t>しかし</a:t>
            </a:r>
            <a:r>
              <a:rPr lang="en-US" altLang="ja-JP" sz="4800" b="1" spc="300" dirty="0">
                <a:ln w="3175">
                  <a:noFill/>
                </a:ln>
                <a:solidFill>
                  <a:srgbClr val="C00000"/>
                </a:solidFill>
                <a:latin typeface="HGPMinchoE" charset="-128"/>
                <a:ea typeface="HGPMinchoE" charset="-128"/>
                <a:cs typeface="HGPMinchoE" charset="-128"/>
              </a:rPr>
              <a:t>×</a:t>
            </a:r>
          </a:p>
          <a:p>
            <a:pPr algn="ctr"/>
            <a:r>
              <a:rPr kumimoji="1" lang="ja-JP" altLang="en-US" sz="3200" b="1" spc="300" dirty="0">
                <a:ln w="3175">
                  <a:noFill/>
                </a:ln>
                <a:solidFill>
                  <a:srgbClr val="78ACBC"/>
                </a:solidFill>
                <a:latin typeface="HGPMinchoE" charset="-128"/>
                <a:ea typeface="HGPMinchoE" charset="-128"/>
                <a:cs typeface="HGPMinchoE" charset="-128"/>
              </a:rPr>
              <a:t>必ずしも</a:t>
            </a:r>
            <a:r>
              <a:rPr kumimoji="1" lang="ja-JP" altLang="en-US" sz="4400" b="1" spc="300" dirty="0">
                <a:ln w="3175">
                  <a:noFill/>
                </a:ln>
                <a:solidFill>
                  <a:srgbClr val="78ACBC"/>
                </a:solidFill>
                <a:latin typeface="HGPMinchoE" charset="-128"/>
                <a:ea typeface="HGPMinchoE" charset="-128"/>
                <a:cs typeface="HGPMinchoE" charset="-128"/>
              </a:rPr>
              <a:t>クーポン</a:t>
            </a:r>
            <a:r>
              <a:rPr kumimoji="1" lang="ja-JP" altLang="en-US" sz="3200" b="1" spc="300" dirty="0">
                <a:ln w="3175">
                  <a:noFill/>
                </a:ln>
                <a:solidFill>
                  <a:srgbClr val="78ACBC"/>
                </a:solidFill>
                <a:latin typeface="HGPMinchoE" charset="-128"/>
                <a:ea typeface="HGPMinchoE" charset="-128"/>
                <a:cs typeface="HGPMinchoE" charset="-128"/>
              </a:rPr>
              <a:t>が良いとは限らない </a:t>
            </a:r>
            <a:r>
              <a:rPr kumimoji="1" lang="en-US" altLang="ja-JP" sz="3200" b="1" spc="300" dirty="0">
                <a:ln w="3175">
                  <a:noFill/>
                </a:ln>
                <a:solidFill>
                  <a:srgbClr val="78ACBC"/>
                </a:solidFill>
                <a:latin typeface="HGPMinchoE" charset="-128"/>
                <a:ea typeface="HGPMinchoE" charset="-128"/>
                <a:cs typeface="HGPMinchoE" charset="-128"/>
              </a:rPr>
              <a:t>!!!!</a:t>
            </a:r>
          </a:p>
          <a:p>
            <a:pPr algn="ctr"/>
            <a:endParaRPr kumimoji="1" lang="ja-JP" altLang="en-US" sz="3200" b="1" spc="300" dirty="0">
              <a:ln w="3175">
                <a:noFill/>
              </a:ln>
              <a:solidFill>
                <a:srgbClr val="78ACBC"/>
              </a:solidFill>
              <a:latin typeface="HGPMinchoE" charset="-128"/>
              <a:ea typeface="HGPMinchoE" charset="-128"/>
              <a:cs typeface="HGPMinchoE" charset="-128"/>
            </a:endParaRPr>
          </a:p>
        </p:txBody>
      </p:sp>
      <p:pic>
        <p:nvPicPr>
          <p:cNvPr id="12" name="図 1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34603" y="3276485"/>
            <a:ext cx="2637184" cy="2743200"/>
          </a:xfrm>
          <a:prstGeom prst="rect">
            <a:avLst/>
          </a:prstGeom>
        </p:spPr>
      </p:pic>
    </p:spTree>
    <p:extLst>
      <p:ext uri="{BB962C8B-B14F-4D97-AF65-F5344CB8AC3E}">
        <p14:creationId xmlns:p14="http://schemas.microsoft.com/office/powerpoint/2010/main" val="836572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6278" y="-51412"/>
            <a:ext cx="5011838" cy="1325563"/>
          </a:xfrm>
        </p:spPr>
        <p:txBody>
          <a:bodyPr>
            <a:normAutofit/>
          </a:bodyPr>
          <a:lstStyle/>
          <a:p>
            <a:r>
              <a:rPr kumimoji="1" lang="ja-JP" altLang="en-US" sz="3200" dirty="0">
                <a:latin typeface="HGPMinchoE" charset="-128"/>
                <a:ea typeface="HGPMinchoE" charset="-128"/>
                <a:cs typeface="HGPMinchoE" charset="-128"/>
              </a:rPr>
              <a:t>批判事例①</a:t>
            </a:r>
            <a:r>
              <a:rPr kumimoji="1" lang="ja-JP" altLang="en-US" sz="4000" dirty="0">
                <a:latin typeface="HGPMinchoE" charset="-128"/>
                <a:ea typeface="HGPMinchoE" charset="-128"/>
                <a:cs typeface="HGPMinchoE" charset="-128"/>
              </a:rPr>
              <a:t>　</a:t>
            </a:r>
            <a:r>
              <a:rPr kumimoji="1" lang="en-US" altLang="ja-JP" sz="4000" dirty="0">
                <a:latin typeface="HGPMinchoE" charset="-128"/>
                <a:ea typeface="HGPMinchoE" charset="-128"/>
                <a:cs typeface="HGPMinchoE" charset="-128"/>
              </a:rPr>
              <a:t> </a:t>
            </a:r>
            <a:r>
              <a:rPr kumimoji="1" lang="ja-JP" altLang="en-US" sz="4000" dirty="0">
                <a:latin typeface="HGPMinchoE" charset="-128"/>
                <a:ea typeface="HGPMinchoE" charset="-128"/>
                <a:cs typeface="HGPMinchoE" charset="-128"/>
              </a:rPr>
              <a:t>　</a:t>
            </a:r>
            <a:r>
              <a:rPr kumimoji="1" lang="ja-JP" altLang="en-US" sz="4800" spc="300" dirty="0">
                <a:latin typeface="HGPMinchoE" charset="-128"/>
                <a:ea typeface="HGPMinchoE" charset="-128"/>
                <a:cs typeface="HGPMinchoE" charset="-128"/>
              </a:rPr>
              <a:t>ガスト</a:t>
            </a:r>
          </a:p>
        </p:txBody>
      </p:sp>
      <p:sp>
        <p:nvSpPr>
          <p:cNvPr id="3" name="コンテンツ プレースホルダー 2"/>
          <p:cNvSpPr>
            <a:spLocks noGrp="1"/>
          </p:cNvSpPr>
          <p:nvPr>
            <p:ph idx="1"/>
          </p:nvPr>
        </p:nvSpPr>
        <p:spPr>
          <a:xfrm>
            <a:off x="-180726" y="1175976"/>
            <a:ext cx="6605338" cy="5916368"/>
          </a:xfrm>
          <a:noFill/>
          <a:ln>
            <a:noFill/>
          </a:ln>
        </p:spPr>
        <p:style>
          <a:lnRef idx="2">
            <a:schemeClr val="accent6"/>
          </a:lnRef>
          <a:fillRef idx="1">
            <a:schemeClr val="lt1"/>
          </a:fillRef>
          <a:effectRef idx="0">
            <a:schemeClr val="accent6"/>
          </a:effectRef>
          <a:fontRef idx="minor">
            <a:schemeClr val="dk1"/>
          </a:fontRef>
        </p:style>
        <p:txBody>
          <a:bodyPr>
            <a:noAutofit/>
          </a:bodyPr>
          <a:lstStyle/>
          <a:p>
            <a:pPr marL="0" indent="0" algn="ctr">
              <a:lnSpc>
                <a:spcPct val="150000"/>
              </a:lnSpc>
              <a:buNone/>
            </a:pPr>
            <a:r>
              <a:rPr kumimoji="1" lang="ja-JP" altLang="en-US" sz="1800" dirty="0">
                <a:solidFill>
                  <a:schemeClr val="tx1"/>
                </a:solidFill>
                <a:latin typeface="MS Mincho" charset="-128"/>
                <a:ea typeface="MS Mincho" charset="-128"/>
                <a:cs typeface="MS Mincho" charset="-128"/>
              </a:rPr>
              <a:t>価格競争で安くクーポンを配信していた</a:t>
            </a:r>
            <a:endParaRPr kumimoji="1" lang="en-US" altLang="ja-JP" sz="1800" dirty="0">
              <a:solidFill>
                <a:schemeClr val="tx1"/>
              </a:solidFill>
              <a:latin typeface="MS Mincho" charset="-128"/>
              <a:ea typeface="MS Mincho" charset="-128"/>
              <a:cs typeface="MS Mincho" charset="-128"/>
            </a:endParaRPr>
          </a:p>
          <a:p>
            <a:pPr marL="0" indent="0" algn="ctr">
              <a:lnSpc>
                <a:spcPct val="150000"/>
              </a:lnSpc>
              <a:buNone/>
            </a:pPr>
            <a:endParaRPr lang="en-US" altLang="ja-JP" sz="2000" dirty="0">
              <a:solidFill>
                <a:schemeClr val="tx1"/>
              </a:solidFill>
              <a:latin typeface="MS Mincho" charset="-128"/>
              <a:ea typeface="MS Mincho" charset="-128"/>
              <a:cs typeface="MS Mincho" charset="-128"/>
            </a:endParaRPr>
          </a:p>
          <a:p>
            <a:pPr marL="0" indent="0" algn="ctr">
              <a:lnSpc>
                <a:spcPct val="100000"/>
              </a:lnSpc>
              <a:spcBef>
                <a:spcPts val="600"/>
              </a:spcBef>
              <a:buNone/>
            </a:pPr>
            <a:r>
              <a:rPr kumimoji="1" lang="ja-JP" altLang="en-US" sz="1800" dirty="0">
                <a:solidFill>
                  <a:schemeClr val="tx1"/>
                </a:solidFill>
                <a:latin typeface="MS Mincho" charset="-128"/>
                <a:ea typeface="MS Mincho" charset="-128"/>
                <a:cs typeface="MS Mincho" charset="-128"/>
              </a:rPr>
              <a:t>ポテト</a:t>
            </a:r>
            <a:r>
              <a:rPr lang="ja-JP" altLang="en-US" sz="1800" dirty="0">
                <a:solidFill>
                  <a:schemeClr val="tx1"/>
                </a:solidFill>
                <a:latin typeface="MS Mincho" charset="-128"/>
                <a:ea typeface="MS Mincho" charset="-128"/>
                <a:cs typeface="MS Mincho" charset="-128"/>
              </a:rPr>
              <a:t>やドリンクバーが値上げされ、</a:t>
            </a:r>
            <a:endParaRPr lang="en-US" altLang="ja-JP" sz="1800" dirty="0">
              <a:solidFill>
                <a:schemeClr val="tx1"/>
              </a:solidFill>
              <a:latin typeface="MS Mincho" charset="-128"/>
              <a:ea typeface="MS Mincho" charset="-128"/>
              <a:cs typeface="MS Mincho" charset="-128"/>
            </a:endParaRPr>
          </a:p>
          <a:p>
            <a:pPr marL="0" indent="0" algn="ctr">
              <a:lnSpc>
                <a:spcPct val="100000"/>
              </a:lnSpc>
              <a:spcBef>
                <a:spcPts val="600"/>
              </a:spcBef>
              <a:buNone/>
            </a:pPr>
            <a:r>
              <a:rPr lang="ja-JP" altLang="en-US" sz="1800" dirty="0">
                <a:solidFill>
                  <a:schemeClr val="tx1"/>
                </a:solidFill>
                <a:latin typeface="MS Mincho" charset="-128"/>
                <a:ea typeface="MS Mincho" charset="-128"/>
                <a:cs typeface="MS Mincho" charset="-128"/>
              </a:rPr>
              <a:t>クーポンを使っても</a:t>
            </a:r>
            <a:r>
              <a:rPr lang="ja-JP" altLang="en-US" dirty="0">
                <a:solidFill>
                  <a:srgbClr val="C00000"/>
                </a:solidFill>
                <a:latin typeface="HGPMinchoE" charset="-128"/>
                <a:ea typeface="HGPMinchoE" charset="-128"/>
                <a:cs typeface="HGPMinchoE" charset="-128"/>
              </a:rPr>
              <a:t>お得に感じなくなった</a:t>
            </a:r>
            <a:endParaRPr lang="en-US" altLang="ja-JP" sz="2000" dirty="0">
              <a:solidFill>
                <a:srgbClr val="C00000"/>
              </a:solidFill>
              <a:latin typeface="HGPMinchoE" charset="-128"/>
              <a:ea typeface="HGPMinchoE" charset="-128"/>
              <a:cs typeface="HGPMinchoE" charset="-128"/>
            </a:endParaRPr>
          </a:p>
          <a:p>
            <a:pPr marL="0" indent="0" algn="ctr">
              <a:lnSpc>
                <a:spcPct val="100000"/>
              </a:lnSpc>
              <a:buNone/>
            </a:pPr>
            <a:endParaRPr lang="en-US" altLang="ja-JP" sz="1800" dirty="0">
              <a:solidFill>
                <a:schemeClr val="tx1"/>
              </a:solidFill>
              <a:latin typeface="MS Mincho" charset="-128"/>
              <a:ea typeface="MS Mincho" charset="-128"/>
              <a:cs typeface="MS Mincho" charset="-128"/>
            </a:endParaRPr>
          </a:p>
          <a:p>
            <a:pPr marL="0" indent="0" algn="ctr">
              <a:lnSpc>
                <a:spcPct val="100000"/>
              </a:lnSpc>
              <a:buNone/>
            </a:pPr>
            <a:endParaRPr kumimoji="1" lang="en-US" altLang="ja-JP" sz="1800" dirty="0">
              <a:solidFill>
                <a:schemeClr val="tx1"/>
              </a:solidFill>
              <a:latin typeface="MS Mincho" charset="-128"/>
              <a:ea typeface="MS Mincho" charset="-128"/>
              <a:cs typeface="MS Mincho" charset="-128"/>
            </a:endParaRPr>
          </a:p>
          <a:p>
            <a:pPr marL="0" indent="0" algn="ctr">
              <a:lnSpc>
                <a:spcPct val="100000"/>
              </a:lnSpc>
              <a:buNone/>
            </a:pPr>
            <a:r>
              <a:rPr kumimoji="1" lang="ja-JP" altLang="en-US" sz="1800" dirty="0">
                <a:solidFill>
                  <a:schemeClr val="tx1"/>
                </a:solidFill>
                <a:latin typeface="MS Mincho" charset="-128"/>
                <a:ea typeface="MS Mincho" charset="-128"/>
                <a:cs typeface="MS Mincho" charset="-128"/>
              </a:rPr>
              <a:t>クーポンの対象商品が４個だけ</a:t>
            </a:r>
            <a:r>
              <a:rPr lang="ja-JP" altLang="en-US" sz="1800" dirty="0">
                <a:solidFill>
                  <a:schemeClr val="tx1"/>
                </a:solidFill>
                <a:latin typeface="MS Mincho" charset="-128"/>
                <a:ea typeface="MS Mincho" charset="-128"/>
                <a:cs typeface="MS Mincho" charset="-128"/>
              </a:rPr>
              <a:t>になり、</a:t>
            </a:r>
            <a:endParaRPr lang="en-US" altLang="ja-JP" sz="1800" dirty="0">
              <a:solidFill>
                <a:schemeClr val="tx1"/>
              </a:solidFill>
              <a:latin typeface="MS Mincho" charset="-128"/>
              <a:ea typeface="MS Mincho" charset="-128"/>
              <a:cs typeface="MS Mincho" charset="-128"/>
            </a:endParaRPr>
          </a:p>
          <a:p>
            <a:pPr marL="0" indent="0" algn="ctr">
              <a:lnSpc>
                <a:spcPct val="100000"/>
              </a:lnSpc>
              <a:buNone/>
            </a:pPr>
            <a:r>
              <a:rPr kumimoji="1" lang="ja-JP" altLang="en-US" sz="1800" dirty="0">
                <a:solidFill>
                  <a:schemeClr val="tx1"/>
                </a:solidFill>
                <a:latin typeface="MS Mincho" charset="-128"/>
                <a:ea typeface="MS Mincho" charset="-128"/>
                <a:cs typeface="MS Mincho" charset="-128"/>
              </a:rPr>
              <a:t>消費者の期待</a:t>
            </a:r>
            <a:r>
              <a:rPr lang="ja-JP" altLang="en-US" sz="1800" dirty="0">
                <a:solidFill>
                  <a:schemeClr val="tx1"/>
                </a:solidFill>
                <a:latin typeface="MS Mincho" charset="-128"/>
                <a:ea typeface="MS Mincho" charset="-128"/>
                <a:cs typeface="MS Mincho" charset="-128"/>
              </a:rPr>
              <a:t>する</a:t>
            </a:r>
            <a:r>
              <a:rPr kumimoji="1" lang="ja-JP" altLang="en-US" sz="1800" dirty="0">
                <a:solidFill>
                  <a:schemeClr val="tx1"/>
                </a:solidFill>
                <a:latin typeface="MS Mincho" charset="-128"/>
                <a:ea typeface="MS Mincho" charset="-128"/>
                <a:cs typeface="MS Mincho" charset="-128"/>
              </a:rPr>
              <a:t>商品に</a:t>
            </a:r>
            <a:endParaRPr kumimoji="1" lang="en-US" altLang="ja-JP" sz="1800" dirty="0">
              <a:solidFill>
                <a:schemeClr val="tx1"/>
              </a:solidFill>
              <a:latin typeface="MS Mincho" charset="-128"/>
              <a:ea typeface="MS Mincho" charset="-128"/>
              <a:cs typeface="MS Mincho" charset="-128"/>
            </a:endParaRPr>
          </a:p>
          <a:p>
            <a:pPr marL="0" indent="0" algn="ctr">
              <a:lnSpc>
                <a:spcPct val="100000"/>
              </a:lnSpc>
              <a:buNone/>
            </a:pPr>
            <a:r>
              <a:rPr kumimoji="1" lang="ja-JP" altLang="en-US" sz="1800" dirty="0">
                <a:solidFill>
                  <a:schemeClr val="tx1"/>
                </a:solidFill>
                <a:latin typeface="MS Mincho" charset="-128"/>
                <a:ea typeface="MS Mincho" charset="-128"/>
                <a:cs typeface="MS Mincho" charset="-128"/>
              </a:rPr>
              <a:t>クーポンがない</a:t>
            </a:r>
            <a:r>
              <a:rPr lang="ja-JP" altLang="en-US" sz="1800" dirty="0">
                <a:solidFill>
                  <a:schemeClr val="tx1"/>
                </a:solidFill>
                <a:latin typeface="MS Mincho" charset="-128"/>
                <a:ea typeface="MS Mincho" charset="-128"/>
                <a:cs typeface="MS Mincho" charset="-128"/>
              </a:rPr>
              <a:t>ことも影響する</a:t>
            </a:r>
            <a:r>
              <a:rPr lang="ja-JP" altLang="en-US" sz="2000" dirty="0">
                <a:solidFill>
                  <a:schemeClr val="tx1"/>
                </a:solidFill>
                <a:latin typeface="MS Mincho" charset="-128"/>
                <a:ea typeface="MS Mincho" charset="-128"/>
                <a:cs typeface="MS Mincho" charset="-128"/>
              </a:rPr>
              <a:t>　　　　　　　　　　　　　　　　　　　　　　　　　　　　　　　　　</a:t>
            </a:r>
            <a:endParaRPr kumimoji="1" lang="en-US" altLang="ja-JP" sz="2000" dirty="0">
              <a:solidFill>
                <a:schemeClr val="tx1"/>
              </a:solidFill>
              <a:latin typeface="MS Mincho" charset="-128"/>
              <a:ea typeface="MS Mincho" charset="-128"/>
              <a:cs typeface="MS Mincho" charset="-128"/>
            </a:endParaRPr>
          </a:p>
          <a:p>
            <a:pPr marL="0" indent="0" algn="ctr">
              <a:lnSpc>
                <a:spcPct val="100000"/>
              </a:lnSpc>
              <a:buNone/>
            </a:pPr>
            <a:endParaRPr lang="en-US" altLang="ja-JP" sz="1100" dirty="0">
              <a:solidFill>
                <a:schemeClr val="tx1"/>
              </a:solidFill>
              <a:latin typeface="MS Mincho" charset="-128"/>
              <a:ea typeface="MS Mincho" charset="-128"/>
              <a:cs typeface="MS Mincho" charset="-128"/>
            </a:endParaRPr>
          </a:p>
          <a:p>
            <a:pPr marL="0" indent="0" algn="ctr">
              <a:lnSpc>
                <a:spcPct val="150000"/>
              </a:lnSpc>
              <a:buNone/>
            </a:pPr>
            <a:endParaRPr kumimoji="1" lang="en-US" altLang="ja-JP" sz="1100" dirty="0">
              <a:solidFill>
                <a:schemeClr val="tx1"/>
              </a:solidFill>
              <a:latin typeface="MS Mincho" charset="-128"/>
              <a:ea typeface="MS Mincho" charset="-128"/>
              <a:cs typeface="MS Mincho" charset="-128"/>
            </a:endParaRPr>
          </a:p>
          <a:p>
            <a:pPr marL="0" indent="0" algn="ctr">
              <a:lnSpc>
                <a:spcPct val="150000"/>
              </a:lnSpc>
              <a:buNone/>
            </a:pPr>
            <a:r>
              <a:rPr kumimoji="1" lang="ja-JP" altLang="en-US" sz="2000" dirty="0">
                <a:solidFill>
                  <a:schemeClr val="tx1"/>
                </a:solidFill>
                <a:latin typeface="MS Mincho" charset="-128"/>
                <a:ea typeface="MS Mincho" charset="-128"/>
                <a:cs typeface="MS Mincho" charset="-128"/>
              </a:rPr>
              <a:t>企業の印象が</a:t>
            </a:r>
            <a:r>
              <a:rPr kumimoji="1" lang="ja-JP" altLang="en-US" sz="3200" dirty="0">
                <a:solidFill>
                  <a:schemeClr val="tx1"/>
                </a:solidFill>
                <a:latin typeface="HGPMinchoE" charset="-128"/>
                <a:ea typeface="HGPMinchoE" charset="-128"/>
                <a:cs typeface="HGPMinchoE" charset="-128"/>
              </a:rPr>
              <a:t>悪くなってしまう</a:t>
            </a:r>
            <a:r>
              <a:rPr kumimoji="1" lang="ja-JP" altLang="en-US" dirty="0">
                <a:solidFill>
                  <a:schemeClr val="tx1"/>
                </a:solidFill>
                <a:latin typeface="HGPMinchoE" charset="-128"/>
                <a:ea typeface="HGPMinchoE" charset="-128"/>
                <a:cs typeface="HGPMinchoE" charset="-128"/>
              </a:rPr>
              <a:t>。</a:t>
            </a:r>
            <a:r>
              <a:rPr kumimoji="1" lang="ja-JP" altLang="en-US" sz="2400" dirty="0">
                <a:solidFill>
                  <a:schemeClr val="tx1"/>
                </a:solidFill>
                <a:latin typeface="MS Mincho" charset="-128"/>
                <a:ea typeface="MS Mincho" charset="-128"/>
                <a:cs typeface="MS Mincho" charset="-128"/>
              </a:rPr>
              <a:t>　　</a:t>
            </a:r>
            <a:r>
              <a:rPr kumimoji="1" lang="ja-JP" altLang="en-US" sz="2000" dirty="0">
                <a:solidFill>
                  <a:schemeClr val="tx1"/>
                </a:solidFill>
                <a:latin typeface="MS Mincho" charset="-128"/>
                <a:ea typeface="MS Mincho" charset="-128"/>
                <a:cs typeface="MS Mincho" charset="-128"/>
              </a:rPr>
              <a:t>　　　　　　　　　　　　　　　　</a:t>
            </a:r>
            <a:endParaRPr kumimoji="1" lang="ja-JP" altLang="en-US" sz="1000" dirty="0">
              <a:solidFill>
                <a:schemeClr val="tx1"/>
              </a:solidFill>
              <a:latin typeface="MS Mincho" charset="-128"/>
              <a:ea typeface="MS Mincho" charset="-128"/>
              <a:cs typeface="MS Mincho" charset="-128"/>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21</a:t>
            </a:fld>
            <a:endParaRPr kumimoji="1" lang="ja-JP" altLang="en-US" dirty="0"/>
          </a:p>
        </p:txBody>
      </p:sp>
      <p:sp>
        <p:nvSpPr>
          <p:cNvPr id="5" name="正方形/長方形 4"/>
          <p:cNvSpPr/>
          <p:nvPr/>
        </p:nvSpPr>
        <p:spPr>
          <a:xfrm>
            <a:off x="6687261" y="6344449"/>
            <a:ext cx="6803760" cy="523220"/>
          </a:xfrm>
          <a:prstGeom prst="rect">
            <a:avLst/>
          </a:prstGeom>
        </p:spPr>
        <p:txBody>
          <a:bodyPr wrap="square">
            <a:spAutoFit/>
          </a:bodyPr>
          <a:lstStyle/>
          <a:p>
            <a:r>
              <a:rPr lang="ja-JP" altLang="en-US" sz="800" dirty="0">
                <a:latin typeface="HGPｺﾞｼｯｸE" panose="020B0900000000000000" pitchFamily="50" charset="-128"/>
                <a:ea typeface="HGPｺﾞｼｯｸE" panose="020B0900000000000000" pitchFamily="50" charset="-128"/>
              </a:rPr>
              <a:t>ガストアプリ　お得なクーポンが使える便利なアプリ</a:t>
            </a:r>
            <a:r>
              <a:rPr lang="en-US" altLang="ja-JP" sz="800" dirty="0">
                <a:latin typeface="HGPｺﾞｼｯｸE" panose="020B0900000000000000" pitchFamily="50" charset="-128"/>
                <a:ea typeface="HGPｺﾞｼｯｸE" panose="020B0900000000000000" pitchFamily="50" charset="-128"/>
              </a:rPr>
              <a:t>https://www.app-ranking.net/id/906930478</a:t>
            </a:r>
          </a:p>
          <a:p>
            <a:r>
              <a:rPr lang="en-US" altLang="ja-JP" sz="1000" dirty="0">
                <a:hlinkClick r:id="rId3"/>
              </a:rPr>
              <a:t>http://mangatop.info/sozai/jinbutuman/1624/</a:t>
            </a:r>
            <a:endParaRPr lang="en-US" altLang="ja-JP" sz="1000" dirty="0"/>
          </a:p>
          <a:p>
            <a:endParaRPr lang="ja-JP" altLang="en-US" sz="1000" dirty="0"/>
          </a:p>
        </p:txBody>
      </p:sp>
      <p:grpSp>
        <p:nvGrpSpPr>
          <p:cNvPr id="11" name="図形グループ 10"/>
          <p:cNvGrpSpPr/>
          <p:nvPr/>
        </p:nvGrpSpPr>
        <p:grpSpPr>
          <a:xfrm>
            <a:off x="2163917" y="1648270"/>
            <a:ext cx="1474588" cy="4269519"/>
            <a:chOff x="5191384" y="1488684"/>
            <a:chExt cx="1474588" cy="4269519"/>
          </a:xfrm>
        </p:grpSpPr>
        <p:grpSp>
          <p:nvGrpSpPr>
            <p:cNvPr id="7" name="グループ化 6"/>
            <p:cNvGrpSpPr/>
            <p:nvPr/>
          </p:nvGrpSpPr>
          <p:grpSpPr>
            <a:xfrm>
              <a:off x="5191384" y="1550246"/>
              <a:ext cx="1474588" cy="4207957"/>
              <a:chOff x="5141476" y="1697544"/>
              <a:chExt cx="1474588" cy="4207957"/>
            </a:xfrm>
            <a:solidFill>
              <a:srgbClr val="78ACBC"/>
            </a:solidFill>
          </p:grpSpPr>
          <p:grpSp>
            <p:nvGrpSpPr>
              <p:cNvPr id="6" name="グループ化 5"/>
              <p:cNvGrpSpPr/>
              <p:nvPr/>
            </p:nvGrpSpPr>
            <p:grpSpPr>
              <a:xfrm>
                <a:off x="5141476" y="3284390"/>
                <a:ext cx="1463166" cy="2621111"/>
                <a:chOff x="5141476" y="3284390"/>
                <a:chExt cx="1463166" cy="2621111"/>
              </a:xfrm>
              <a:grpFill/>
            </p:grpSpPr>
            <p:sp>
              <p:nvSpPr>
                <p:cNvPr id="9" name="下矢印 8"/>
                <p:cNvSpPr/>
                <p:nvPr/>
              </p:nvSpPr>
              <p:spPr>
                <a:xfrm>
                  <a:off x="5141476" y="3284390"/>
                  <a:ext cx="1445589" cy="763545"/>
                </a:xfrm>
                <a:prstGeom prst="downArrow">
                  <a:avLst>
                    <a:gd name="adj1" fmla="val 40856"/>
                    <a:gd name="adj2" fmla="val 42233"/>
                  </a:avLst>
                </a:prstGeom>
                <a:solidFill>
                  <a:srgbClr val="88C3D6"/>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solidFill>
                      <a:schemeClr val="tx1"/>
                    </a:solidFill>
                    <a:latin typeface="MS Mincho" charset="-128"/>
                    <a:ea typeface="MS Mincho" charset="-128"/>
                    <a:cs typeface="MS Mincho" charset="-128"/>
                  </a:endParaRPr>
                </a:p>
              </p:txBody>
            </p:sp>
            <p:sp>
              <p:nvSpPr>
                <p:cNvPr id="10" name="下矢印 9"/>
                <p:cNvSpPr/>
                <p:nvPr/>
              </p:nvSpPr>
              <p:spPr>
                <a:xfrm>
                  <a:off x="5211027" y="5145160"/>
                  <a:ext cx="1393615" cy="760341"/>
                </a:xfrm>
                <a:prstGeom prst="downArrow">
                  <a:avLst>
                    <a:gd name="adj1" fmla="val 39140"/>
                    <a:gd name="adj2" fmla="val 39610"/>
                  </a:avLst>
                </a:prstGeom>
                <a:solidFill>
                  <a:srgbClr val="88C3D6"/>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solidFill>
                      <a:schemeClr val="tx1"/>
                    </a:solidFill>
                    <a:latin typeface="MS Mincho" charset="-128"/>
                    <a:ea typeface="MS Mincho" charset="-128"/>
                    <a:cs typeface="MS Mincho" charset="-128"/>
                  </a:endParaRPr>
                </a:p>
              </p:txBody>
            </p:sp>
          </p:grpSp>
          <p:sp>
            <p:nvSpPr>
              <p:cNvPr id="12" name="下矢印 11"/>
              <p:cNvSpPr/>
              <p:nvPr/>
            </p:nvSpPr>
            <p:spPr>
              <a:xfrm>
                <a:off x="5165706" y="1697544"/>
                <a:ext cx="1450358" cy="541320"/>
              </a:xfrm>
              <a:prstGeom prst="downArrow">
                <a:avLst>
                  <a:gd name="adj1" fmla="val 52524"/>
                  <a:gd name="adj2" fmla="val 50000"/>
                </a:avLst>
              </a:prstGeom>
              <a:solidFill>
                <a:srgbClr val="88C3D6"/>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solidFill>
                    <a:schemeClr val="bg1"/>
                  </a:solidFill>
                  <a:latin typeface="MS Mincho" charset="-128"/>
                  <a:ea typeface="MS Mincho" charset="-128"/>
                  <a:cs typeface="MS Mincho" charset="-128"/>
                </a:endParaRPr>
              </a:p>
            </p:txBody>
          </p:sp>
        </p:grpSp>
        <p:sp>
          <p:nvSpPr>
            <p:cNvPr id="16" name="テキスト ボックス 15"/>
            <p:cNvSpPr txBox="1"/>
            <p:nvPr/>
          </p:nvSpPr>
          <p:spPr>
            <a:xfrm>
              <a:off x="5446791" y="1488684"/>
              <a:ext cx="988005" cy="400110"/>
            </a:xfrm>
            <a:prstGeom prst="rect">
              <a:avLst/>
            </a:prstGeom>
            <a:noFill/>
          </p:spPr>
          <p:txBody>
            <a:bodyPr wrap="square" rtlCol="0">
              <a:spAutoFit/>
            </a:bodyPr>
            <a:lstStyle/>
            <a:p>
              <a:pPr algn="ctr"/>
              <a:r>
                <a:rPr lang="ja-JP" altLang="en-US" sz="2000" dirty="0">
                  <a:latin typeface="MS Mincho" charset="-128"/>
                  <a:ea typeface="MS Mincho" charset="-128"/>
                  <a:cs typeface="MS Mincho" charset="-128"/>
                </a:rPr>
                <a:t>しかし</a:t>
              </a:r>
            </a:p>
          </p:txBody>
        </p:sp>
      </p:grpSp>
      <p:pic>
        <p:nvPicPr>
          <p:cNvPr id="13" name="図 12"/>
          <p:cNvPicPr>
            <a:picLocks noChangeAspect="1"/>
          </p:cNvPicPr>
          <p:nvPr/>
        </p:nvPicPr>
        <p:blipFill rotWithShape="1">
          <a:blip r:embed="rId4" cstate="email">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l="-760" t="-17736"/>
          <a:stretch/>
        </p:blipFill>
        <p:spPr>
          <a:xfrm>
            <a:off x="5788757" y="2702598"/>
            <a:ext cx="4814324" cy="1362147"/>
          </a:xfrm>
          <a:prstGeom prst="rect">
            <a:avLst/>
          </a:prstGeom>
          <a:effectLst>
            <a:outerShdw blurRad="50800" dist="38100" dir="2700000" algn="tl" rotWithShape="0">
              <a:prstClr val="black">
                <a:alpha val="40000"/>
              </a:prstClr>
            </a:outerShdw>
          </a:effectLst>
        </p:spPr>
      </p:pic>
      <p:pic>
        <p:nvPicPr>
          <p:cNvPr id="15" name="図 14"/>
          <p:cNvPicPr>
            <a:picLocks noChangeAspect="1"/>
          </p:cNvPicPr>
          <p:nvPr/>
        </p:nvPicPr>
        <p:blipFill rotWithShape="1">
          <a:blip r:embed="rId6" cstate="email">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7542622" y="3704300"/>
            <a:ext cx="4142696" cy="1119491"/>
          </a:xfrm>
          <a:prstGeom prst="rect">
            <a:avLst/>
          </a:prstGeom>
          <a:effectLst>
            <a:outerShdw blurRad="50800" dist="38100" dir="2700000" algn="tl" rotWithShape="0">
              <a:prstClr val="black">
                <a:alpha val="40000"/>
              </a:prstClr>
            </a:outerShdw>
          </a:effectLst>
        </p:spPr>
      </p:pic>
      <p:pic>
        <p:nvPicPr>
          <p:cNvPr id="14" name="図 13"/>
          <p:cNvPicPr>
            <a:picLocks noChangeAspect="1"/>
          </p:cNvPicPr>
          <p:nvPr/>
        </p:nvPicPr>
        <p:blipFill rotWithShape="1">
          <a:blip r:embed="rId8" cstate="email">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a:ext>
            </a:extLst>
          </a:blip>
          <a:srcRect/>
          <a:stretch/>
        </p:blipFill>
        <p:spPr>
          <a:xfrm>
            <a:off x="6468155" y="4422464"/>
            <a:ext cx="5458876" cy="1443164"/>
          </a:xfrm>
          <a:prstGeom prst="rect">
            <a:avLst/>
          </a:prstGeom>
          <a:effectLst>
            <a:outerShdw blurRad="50800" dist="38100" dir="2700000" algn="tl" rotWithShape="0">
              <a:prstClr val="black">
                <a:alpha val="40000"/>
              </a:prstClr>
            </a:outerShdw>
          </a:effectLst>
        </p:spPr>
      </p:pic>
      <p:pic>
        <p:nvPicPr>
          <p:cNvPr id="8" name="図 7"/>
          <p:cNvPicPr>
            <a:picLocks noChangeAspect="1"/>
          </p:cNvPicPr>
          <p:nvPr/>
        </p:nvPicPr>
        <p:blipFill>
          <a:blip r:embed="rId10"/>
          <a:stretch>
            <a:fillRect/>
          </a:stretch>
        </p:blipFill>
        <p:spPr>
          <a:xfrm>
            <a:off x="9373073" y="154915"/>
            <a:ext cx="2553017" cy="2553017"/>
          </a:xfrm>
          <a:prstGeom prst="rect">
            <a:avLst/>
          </a:prstGeom>
        </p:spPr>
      </p:pic>
      <p:sp>
        <p:nvSpPr>
          <p:cNvPr id="18" name="四角形吹き出し 17"/>
          <p:cNvSpPr/>
          <p:nvPr/>
        </p:nvSpPr>
        <p:spPr>
          <a:xfrm flipH="1">
            <a:off x="5845698" y="2223777"/>
            <a:ext cx="3475931" cy="644372"/>
          </a:xfrm>
          <a:prstGeom prst="wedgeRectCallout">
            <a:avLst>
              <a:gd name="adj1" fmla="val -22978"/>
              <a:gd name="adj2" fmla="val 94242"/>
            </a:avLst>
          </a:prstGeom>
          <a:noFill/>
          <a:ln>
            <a:solidFill>
              <a:srgbClr val="88C3D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7" name="テキスト ボックス 16"/>
          <p:cNvSpPr txBox="1"/>
          <p:nvPr/>
        </p:nvSpPr>
        <p:spPr>
          <a:xfrm>
            <a:off x="6011255" y="2339073"/>
            <a:ext cx="3361818" cy="369332"/>
          </a:xfrm>
          <a:prstGeom prst="rect">
            <a:avLst/>
          </a:prstGeom>
          <a:noFill/>
        </p:spPr>
        <p:txBody>
          <a:bodyPr wrap="none" rtlCol="0">
            <a:spAutoFit/>
          </a:bodyPr>
          <a:lstStyle/>
          <a:p>
            <a:r>
              <a:rPr lang="ja-JP" altLang="en-US" dirty="0">
                <a:latin typeface="MS PMincho" charset="-128"/>
                <a:ea typeface="MS PMincho" charset="-128"/>
                <a:cs typeface="MS PMincho" charset="-128"/>
              </a:rPr>
              <a:t>実際にアプリの口コミを見ると</a:t>
            </a:r>
            <a:r>
              <a:rPr lang="mr-IN" altLang="ja-JP" dirty="0">
                <a:latin typeface="MS PMincho" charset="-128"/>
                <a:ea typeface="MS PMincho" charset="-128"/>
                <a:cs typeface="MS PMincho" charset="-128"/>
              </a:rPr>
              <a:t>…</a:t>
            </a:r>
            <a:r>
              <a:rPr lang="ja-JP" altLang="en-US" dirty="0">
                <a:latin typeface="MS PMincho" charset="-128"/>
                <a:ea typeface="MS PMincho" charset="-128"/>
                <a:cs typeface="MS PMincho" charset="-128"/>
              </a:rPr>
              <a:t>。</a:t>
            </a:r>
            <a:endParaRPr kumimoji="1" lang="ja-JP" altLang="en-US" dirty="0">
              <a:latin typeface="MS PMincho" charset="-128"/>
              <a:ea typeface="MS PMincho" charset="-128"/>
              <a:cs typeface="MS PMincho" charset="-128"/>
            </a:endParaRPr>
          </a:p>
        </p:txBody>
      </p:sp>
      <p:sp>
        <p:nvSpPr>
          <p:cNvPr id="19" name="正方形/長方形 18"/>
          <p:cNvSpPr/>
          <p:nvPr/>
        </p:nvSpPr>
        <p:spPr>
          <a:xfrm>
            <a:off x="2525244" y="3304190"/>
            <a:ext cx="697627" cy="400110"/>
          </a:xfrm>
          <a:prstGeom prst="rect">
            <a:avLst/>
          </a:prstGeom>
        </p:spPr>
        <p:txBody>
          <a:bodyPr wrap="none">
            <a:spAutoFit/>
          </a:bodyPr>
          <a:lstStyle/>
          <a:p>
            <a:pPr algn="ctr"/>
            <a:r>
              <a:rPr lang="ja-JP" altLang="en-US" sz="2000" dirty="0">
                <a:latin typeface="MS Mincho" charset="-128"/>
                <a:ea typeface="MS Mincho" charset="-128"/>
                <a:cs typeface="MS Mincho" charset="-128"/>
              </a:rPr>
              <a:t>また</a:t>
            </a:r>
          </a:p>
        </p:txBody>
      </p:sp>
      <p:sp>
        <p:nvSpPr>
          <p:cNvPr id="20" name="正方形/長方形 19"/>
          <p:cNvSpPr/>
          <p:nvPr/>
        </p:nvSpPr>
        <p:spPr>
          <a:xfrm>
            <a:off x="2581461" y="5197198"/>
            <a:ext cx="697627" cy="400110"/>
          </a:xfrm>
          <a:prstGeom prst="rect">
            <a:avLst/>
          </a:prstGeom>
        </p:spPr>
        <p:txBody>
          <a:bodyPr wrap="none">
            <a:spAutoFit/>
          </a:bodyPr>
          <a:lstStyle/>
          <a:p>
            <a:pPr algn="ctr"/>
            <a:r>
              <a:rPr lang="ja-JP" altLang="en-US" sz="2000" dirty="0">
                <a:latin typeface="MS Mincho" charset="-128"/>
                <a:ea typeface="MS Mincho" charset="-128"/>
                <a:cs typeface="MS Mincho" charset="-128"/>
              </a:rPr>
              <a:t>結果</a:t>
            </a:r>
          </a:p>
        </p:txBody>
      </p:sp>
    </p:spTree>
    <p:extLst>
      <p:ext uri="{BB962C8B-B14F-4D97-AF65-F5344CB8AC3E}">
        <p14:creationId xmlns:p14="http://schemas.microsoft.com/office/powerpoint/2010/main" val="1893845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角丸四角形 32"/>
          <p:cNvSpPr/>
          <p:nvPr/>
        </p:nvSpPr>
        <p:spPr>
          <a:xfrm>
            <a:off x="7499578" y="1833190"/>
            <a:ext cx="4186431" cy="4664765"/>
          </a:xfrm>
          <a:prstGeom prst="roundRect">
            <a:avLst/>
          </a:prstGeom>
          <a:solidFill>
            <a:srgbClr val="88C3D6"/>
          </a:solidFill>
          <a:ln>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32" name="角丸四角形 31"/>
          <p:cNvSpPr/>
          <p:nvPr/>
        </p:nvSpPr>
        <p:spPr>
          <a:xfrm>
            <a:off x="3809519" y="1836891"/>
            <a:ext cx="2867404" cy="4664765"/>
          </a:xfrm>
          <a:prstGeom prst="roundRect">
            <a:avLst/>
          </a:prstGeom>
          <a:solidFill>
            <a:srgbClr val="88C3D6"/>
          </a:solidFill>
          <a:ln>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0" name="角丸四角形 19"/>
          <p:cNvSpPr/>
          <p:nvPr/>
        </p:nvSpPr>
        <p:spPr>
          <a:xfrm>
            <a:off x="348004" y="1839712"/>
            <a:ext cx="2717521" cy="4664765"/>
          </a:xfrm>
          <a:prstGeom prst="roundRect">
            <a:avLst/>
          </a:prstGeom>
          <a:solidFill>
            <a:srgbClr val="88C3D6"/>
          </a:solidFill>
          <a:ln>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1" name="テキスト ボックス 20"/>
          <p:cNvSpPr txBox="1"/>
          <p:nvPr/>
        </p:nvSpPr>
        <p:spPr>
          <a:xfrm>
            <a:off x="385947" y="1191722"/>
            <a:ext cx="2479482" cy="646331"/>
          </a:xfrm>
          <a:prstGeom prst="rect">
            <a:avLst/>
          </a:prstGeom>
          <a:solidFill>
            <a:schemeClr val="bg1">
              <a:lumMod val="95000"/>
            </a:schemeClr>
          </a:solidFill>
          <a:ln w="12700">
            <a:noFill/>
          </a:ln>
        </p:spPr>
        <p:txBody>
          <a:bodyPr wrap="square" rtlCol="0">
            <a:spAutoFit/>
          </a:bodyPr>
          <a:lstStyle/>
          <a:p>
            <a:r>
              <a:rPr kumimoji="1" lang="en-US" altLang="ja-JP" sz="2800" dirty="0">
                <a:latin typeface="MS Mincho" charset="-128"/>
                <a:ea typeface="MS Mincho" charset="-128"/>
                <a:cs typeface="MS Mincho" charset="-128"/>
              </a:rPr>
              <a:t> 20</a:t>
            </a:r>
            <a:r>
              <a:rPr lang="en-US" altLang="ja-JP" sz="2800" dirty="0">
                <a:latin typeface="MS Mincho" charset="-128"/>
                <a:ea typeface="MS Mincho" charset="-128"/>
                <a:cs typeface="MS Mincho" charset="-128"/>
              </a:rPr>
              <a:t>xx</a:t>
            </a:r>
            <a:r>
              <a:rPr lang="ja-JP" altLang="en-US" sz="2800" dirty="0">
                <a:latin typeface="MS Mincho" charset="-128"/>
                <a:ea typeface="MS Mincho" charset="-128"/>
                <a:cs typeface="MS Mincho" charset="-128"/>
              </a:rPr>
              <a:t>年</a:t>
            </a:r>
            <a:r>
              <a:rPr lang="en-US" altLang="ja-JP" sz="3600" b="1" dirty="0">
                <a:latin typeface="MS Mincho" charset="-128"/>
                <a:ea typeface="MS Mincho" charset="-128"/>
                <a:cs typeface="MS Mincho" charset="-128"/>
              </a:rPr>
              <a:t>10</a:t>
            </a:r>
            <a:r>
              <a:rPr lang="ja-JP" altLang="en-US" sz="3600" dirty="0">
                <a:latin typeface="MS Mincho" charset="-128"/>
                <a:ea typeface="MS Mincho" charset="-128"/>
                <a:cs typeface="MS Mincho" charset="-128"/>
              </a:rPr>
              <a:t>月</a:t>
            </a:r>
            <a:endParaRPr kumimoji="1" lang="ja-JP" altLang="en-US" sz="3600" dirty="0">
              <a:latin typeface="MS Mincho" charset="-128"/>
              <a:ea typeface="MS Mincho" charset="-128"/>
              <a:cs typeface="MS Mincho" charset="-128"/>
            </a:endParaRPr>
          </a:p>
        </p:txBody>
      </p:sp>
      <p:sp>
        <p:nvSpPr>
          <p:cNvPr id="22" name="テキスト ボックス 21"/>
          <p:cNvSpPr txBox="1"/>
          <p:nvPr/>
        </p:nvSpPr>
        <p:spPr>
          <a:xfrm>
            <a:off x="3376816" y="5138715"/>
            <a:ext cx="3415956" cy="1261884"/>
          </a:xfrm>
          <a:prstGeom prst="rect">
            <a:avLst/>
          </a:prstGeom>
          <a:noFill/>
        </p:spPr>
        <p:txBody>
          <a:bodyPr wrap="square" rtlCol="0">
            <a:spAutoFit/>
          </a:bodyPr>
          <a:lstStyle/>
          <a:p>
            <a:pPr algn="ctr"/>
            <a:r>
              <a:rPr kumimoji="1" lang="ja-JP" altLang="en-US" sz="2000" spc="-150" dirty="0">
                <a:latin typeface="MS Mincho" charset="-128"/>
                <a:ea typeface="MS Mincho" charset="-128"/>
                <a:cs typeface="MS Mincho" charset="-128"/>
              </a:rPr>
              <a:t>　クーポンがなくなっていて　</a:t>
            </a:r>
            <a:endParaRPr kumimoji="1" lang="en-US" altLang="ja-JP" sz="2000" spc="-150" dirty="0">
              <a:latin typeface="MS Mincho" charset="-128"/>
              <a:ea typeface="MS Mincho" charset="-128"/>
              <a:cs typeface="MS Mincho" charset="-128"/>
            </a:endParaRPr>
          </a:p>
          <a:p>
            <a:pPr algn="ctr"/>
            <a:r>
              <a:rPr lang="ja-JP" altLang="en-US" sz="2000" spc="-150" dirty="0">
                <a:latin typeface="MS Mincho" charset="-128"/>
                <a:ea typeface="MS Mincho" charset="-128"/>
                <a:cs typeface="MS Mincho" charset="-128"/>
              </a:rPr>
              <a:t>元の値段の</a:t>
            </a:r>
            <a:endParaRPr lang="en-US" altLang="ja-JP" sz="2000" spc="-150" dirty="0">
              <a:latin typeface="MS Mincho" charset="-128"/>
              <a:ea typeface="MS Mincho" charset="-128"/>
              <a:cs typeface="MS Mincho" charset="-128"/>
            </a:endParaRPr>
          </a:p>
          <a:p>
            <a:pPr algn="ctr"/>
            <a:r>
              <a:rPr lang="ja-JP" altLang="en-US" sz="3200" b="1" spc="-150" dirty="0">
                <a:solidFill>
                  <a:srgbClr val="FF0000"/>
                </a:solidFill>
                <a:latin typeface="MS Mincho" charset="-128"/>
                <a:ea typeface="MS Mincho" charset="-128"/>
                <a:cs typeface="MS Mincho" charset="-128"/>
              </a:rPr>
              <a:t>　</a:t>
            </a:r>
            <a:r>
              <a:rPr lang="en-US" altLang="ja-JP" sz="3600" b="1" spc="-150" dirty="0">
                <a:solidFill>
                  <a:srgbClr val="FF0000"/>
                </a:solidFill>
                <a:latin typeface="MS Mincho" charset="-128"/>
                <a:ea typeface="MS Mincho" charset="-128"/>
                <a:cs typeface="MS Mincho" charset="-128"/>
              </a:rPr>
              <a:t>\</a:t>
            </a:r>
            <a:r>
              <a:rPr lang="en-US" altLang="ja-JP" sz="3600" b="1" dirty="0">
                <a:solidFill>
                  <a:srgbClr val="FF0000"/>
                </a:solidFill>
                <a:latin typeface="MS Mincho" charset="-128"/>
                <a:ea typeface="MS Mincho" charset="-128"/>
                <a:cs typeface="MS Mincho" charset="-128"/>
              </a:rPr>
              <a:t>299</a:t>
            </a:r>
            <a:r>
              <a:rPr lang="ja-JP" altLang="en-US" sz="2000" dirty="0">
                <a:latin typeface="MS Mincho" charset="-128"/>
                <a:ea typeface="MS Mincho" charset="-128"/>
                <a:cs typeface="MS Mincho" charset="-128"/>
              </a:rPr>
              <a:t>に</a:t>
            </a:r>
            <a:r>
              <a:rPr lang="ja-JP" altLang="en-US" sz="2000" spc="-150" dirty="0">
                <a:latin typeface="MS Mincho" charset="-128"/>
                <a:ea typeface="MS Mincho" charset="-128"/>
                <a:cs typeface="MS Mincho" charset="-128"/>
              </a:rPr>
              <a:t>なっていた。</a:t>
            </a:r>
            <a:endParaRPr kumimoji="1" lang="en-US" altLang="ja-JP" sz="2000" spc="-150" dirty="0">
              <a:latin typeface="MS Mincho" charset="-128"/>
              <a:ea typeface="MS Mincho" charset="-128"/>
              <a:cs typeface="MS Mincho" charset="-128"/>
            </a:endParaRPr>
          </a:p>
        </p:txBody>
      </p:sp>
      <p:sp>
        <p:nvSpPr>
          <p:cNvPr id="29" name="テキスト ボックス 28"/>
          <p:cNvSpPr txBox="1"/>
          <p:nvPr/>
        </p:nvSpPr>
        <p:spPr>
          <a:xfrm>
            <a:off x="7499578" y="5236527"/>
            <a:ext cx="4631322" cy="1015663"/>
          </a:xfrm>
          <a:prstGeom prst="rect">
            <a:avLst/>
          </a:prstGeom>
          <a:noFill/>
        </p:spPr>
        <p:txBody>
          <a:bodyPr wrap="square" rtlCol="0">
            <a:spAutoFit/>
          </a:bodyPr>
          <a:lstStyle/>
          <a:p>
            <a:r>
              <a:rPr kumimoji="1" lang="ja-JP" altLang="en-US" sz="2000" b="1" spc="-150" dirty="0">
                <a:latin typeface="MS Mincho" charset="-128"/>
                <a:ea typeface="MS Mincho" charset="-128"/>
                <a:cs typeface="MS Mincho" charset="-128"/>
              </a:rPr>
              <a:t>「前より高くなったし</a:t>
            </a:r>
            <a:endParaRPr kumimoji="1" lang="en-US" altLang="ja-JP" sz="2000" b="1" spc="-150" dirty="0">
              <a:latin typeface="MS Mincho" charset="-128"/>
              <a:ea typeface="MS Mincho" charset="-128"/>
              <a:cs typeface="MS Mincho" charset="-128"/>
            </a:endParaRPr>
          </a:p>
          <a:p>
            <a:r>
              <a:rPr lang="en-US" altLang="ja-JP" sz="2000" b="1" spc="-150" dirty="0">
                <a:latin typeface="MS Mincho" charset="-128"/>
                <a:ea typeface="MS Mincho" charset="-128"/>
                <a:cs typeface="MS Mincho" charset="-128"/>
              </a:rPr>
              <a:t>  </a:t>
            </a:r>
            <a:r>
              <a:rPr lang="ja-JP" altLang="en-US" sz="2000" b="1" spc="-150" dirty="0">
                <a:latin typeface="MS Mincho" charset="-128"/>
                <a:ea typeface="MS Mincho" charset="-128"/>
                <a:cs typeface="MS Mincho" charset="-128"/>
              </a:rPr>
              <a:t>クーポンがないなら</a:t>
            </a:r>
            <a:endParaRPr lang="en-US" altLang="ja-JP" sz="2000" b="1" spc="-150" dirty="0">
              <a:latin typeface="MS Mincho" charset="-128"/>
              <a:ea typeface="MS Mincho" charset="-128"/>
              <a:cs typeface="MS Mincho" charset="-128"/>
            </a:endParaRPr>
          </a:p>
          <a:p>
            <a:r>
              <a:rPr kumimoji="1" lang="en-US" altLang="ja-JP" sz="2000" b="1" spc="-150" dirty="0">
                <a:latin typeface="MS Mincho" charset="-128"/>
                <a:ea typeface="MS Mincho" charset="-128"/>
                <a:cs typeface="MS Mincho" charset="-128"/>
              </a:rPr>
              <a:t>  </a:t>
            </a:r>
            <a:r>
              <a:rPr lang="ja-JP" altLang="en-US" sz="2000" b="1" spc="-150" dirty="0">
                <a:latin typeface="MS Mincho" charset="-128"/>
                <a:ea typeface="MS Mincho" charset="-128"/>
                <a:cs typeface="MS Mincho" charset="-128"/>
              </a:rPr>
              <a:t>違うお店に行こう</a:t>
            </a:r>
            <a:r>
              <a:rPr kumimoji="1" lang="en-US" altLang="ja-JP" sz="2000" b="1" spc="-150" dirty="0">
                <a:latin typeface="MS Mincho" charset="-128"/>
                <a:ea typeface="MS Mincho" charset="-128"/>
                <a:cs typeface="MS Mincho" charset="-128"/>
              </a:rPr>
              <a:t>!!!</a:t>
            </a:r>
            <a:r>
              <a:rPr kumimoji="1" lang="ja-JP" altLang="en-US" spc="-150" dirty="0">
                <a:latin typeface="MS Mincho" charset="-128"/>
                <a:ea typeface="MS Mincho" charset="-128"/>
                <a:cs typeface="MS Mincho" charset="-128"/>
              </a:rPr>
              <a:t>となってしまう</a:t>
            </a:r>
            <a:r>
              <a:rPr lang="ja-JP" altLang="en-US" sz="2000" spc="-150" dirty="0">
                <a:latin typeface="MS Mincho" charset="-128"/>
                <a:ea typeface="MS Mincho" charset="-128"/>
                <a:cs typeface="MS Mincho" charset="-128"/>
              </a:rPr>
              <a:t>。</a:t>
            </a:r>
            <a:endParaRPr kumimoji="1" lang="en-US" altLang="ja-JP" sz="2000" spc="-150" dirty="0">
              <a:latin typeface="MS Mincho" charset="-128"/>
              <a:ea typeface="MS Mincho" charset="-128"/>
              <a:cs typeface="MS Mincho" charset="-128"/>
            </a:endParaRPr>
          </a:p>
        </p:txBody>
      </p:sp>
      <p:grpSp>
        <p:nvGrpSpPr>
          <p:cNvPr id="16" name="図形グループ 15"/>
          <p:cNvGrpSpPr/>
          <p:nvPr/>
        </p:nvGrpSpPr>
        <p:grpSpPr>
          <a:xfrm>
            <a:off x="673245" y="1897704"/>
            <a:ext cx="10575242" cy="3259799"/>
            <a:chOff x="696835" y="2663654"/>
            <a:chExt cx="10575242" cy="3689163"/>
          </a:xfrm>
        </p:grpSpPr>
        <p:grpSp>
          <p:nvGrpSpPr>
            <p:cNvPr id="28" name="グループ化 27"/>
            <p:cNvGrpSpPr/>
            <p:nvPr/>
          </p:nvGrpSpPr>
          <p:grpSpPr>
            <a:xfrm>
              <a:off x="4271406" y="4676931"/>
              <a:ext cx="2546888" cy="1621512"/>
              <a:chOff x="4301552" y="5016850"/>
              <a:chExt cx="2183402" cy="1455277"/>
            </a:xfrm>
          </p:grpSpPr>
          <p:pic>
            <p:nvPicPr>
              <p:cNvPr id="8" name="図 7"/>
              <p:cNvPicPr>
                <a:picLocks noChangeAspect="1"/>
              </p:cNvPicPr>
              <p:nvPr/>
            </p:nvPicPr>
            <p:blipFill>
              <a:blip r:embed="rId2" cstate="email">
                <a:extLst>
                  <a:ext uri="{BEBA8EAE-BF5A-486C-A8C5-ECC9F3942E4B}">
                    <a14:imgProps xmlns:a14="http://schemas.microsoft.com/office/drawing/2010/main">
                      <a14:imgLayer r:embed="rId3">
                        <a14:imgEffect>
                          <a14:backgroundRemoval t="3809" b="97266" l="4899" r="92075">
                            <a14:foregroundMark x1="6916" y1="35742" x2="6916" y2="35742"/>
                            <a14:foregroundMark x1="42795" y1="3809" x2="42795" y2="3809"/>
                            <a14:foregroundMark x1="91066" y1="40820" x2="91066" y2="40820"/>
                            <a14:foregroundMark x1="47262" y1="86230" x2="47262" y2="86230"/>
                            <a14:foregroundMark x1="59078" y1="69043" x2="90202" y2="77734"/>
                            <a14:foregroundMark x1="90202" y1="77734" x2="92363" y2="84375"/>
                            <a14:foregroundMark x1="65562" y1="72363" x2="49280" y2="30176"/>
                            <a14:foregroundMark x1="39481" y1="66797" x2="61671" y2="52441"/>
                            <a14:foregroundMark x1="24496" y1="94043" x2="57061" y2="97266"/>
                            <a14:foregroundMark x1="57061" y1="97266" x2="73343" y2="93164"/>
                            <a14:foregroundMark x1="8213" y1="21875" x2="8213" y2="21875"/>
                            <a14:foregroundMark x1="8213" y1="21875" x2="8213" y2="21875"/>
                            <a14:foregroundMark x1="4899" y1="30176" x2="4899" y2="30176"/>
                            <a14:foregroundMark x1="4899" y1="30176" x2="4899" y2="30176"/>
                            <a14:foregroundMark x1="47983" y1="56641" x2="82709" y2="55664"/>
                            <a14:foregroundMark x1="82709" y1="55664" x2="91066" y2="55664"/>
                            <a14:foregroundMark x1="32997" y1="46387" x2="54467" y2="92676"/>
                          </a14:backgroundRemoval>
                        </a14:imgEffect>
                      </a14:imgLayer>
                    </a14:imgProps>
                  </a:ext>
                  <a:ext uri="{28A0092B-C50C-407E-A947-70E740481C1C}">
                    <a14:useLocalDpi xmlns:a14="http://schemas.microsoft.com/office/drawing/2010/main"/>
                  </a:ext>
                </a:extLst>
              </a:blip>
              <a:stretch>
                <a:fillRect/>
              </a:stretch>
            </p:blipFill>
            <p:spPr>
              <a:xfrm>
                <a:off x="4301552" y="5016850"/>
                <a:ext cx="986291" cy="1455277"/>
              </a:xfrm>
              <a:prstGeom prst="rect">
                <a:avLst/>
              </a:prstGeom>
              <a:ln>
                <a:noFill/>
              </a:ln>
            </p:spPr>
          </p:pic>
          <p:sp>
            <p:nvSpPr>
              <p:cNvPr id="27" name="テキスト ボックス 26"/>
              <p:cNvSpPr txBox="1"/>
              <p:nvPr/>
            </p:nvSpPr>
            <p:spPr>
              <a:xfrm>
                <a:off x="5273047" y="5807354"/>
                <a:ext cx="1211907" cy="656474"/>
              </a:xfrm>
              <a:prstGeom prst="rect">
                <a:avLst/>
              </a:prstGeom>
              <a:noFill/>
              <a:ln w="19050">
                <a:noFill/>
              </a:ln>
            </p:spPr>
            <p:txBody>
              <a:bodyPr wrap="square" rtlCol="0">
                <a:spAutoFit/>
                <a:scene3d>
                  <a:camera prst="obliqueTopRight"/>
                  <a:lightRig rig="threePt" dir="t"/>
                </a:scene3d>
              </a:bodyPr>
              <a:lstStyle/>
              <a:p>
                <a:r>
                  <a:rPr kumimoji="1" lang="en-US" altLang="ja-JP" sz="3600" u="sng" dirty="0">
                    <a:ln>
                      <a:solidFill>
                        <a:schemeClr val="tx1"/>
                      </a:solidFill>
                    </a:ln>
                    <a:solidFill>
                      <a:schemeClr val="bg1"/>
                    </a:solidFill>
                    <a:effectLst>
                      <a:reflection blurRad="6350" stA="55000" endA="300" endPos="45500" dir="5400000" sy="-100000" algn="bl" rotWithShape="0"/>
                    </a:effectLst>
                    <a:latin typeface="Arial Rounded MT Bold" panose="020F0704030504030204" pitchFamily="34" charset="0"/>
                  </a:rPr>
                  <a:t>\299</a:t>
                </a:r>
                <a:endParaRPr kumimoji="1" lang="ja-JP" altLang="en-US" sz="3600" u="sng" dirty="0">
                  <a:ln>
                    <a:solidFill>
                      <a:schemeClr val="tx1"/>
                    </a:solidFill>
                  </a:ln>
                  <a:solidFill>
                    <a:schemeClr val="bg1"/>
                  </a:solidFill>
                  <a:effectLst>
                    <a:reflection blurRad="6350" stA="55000" endA="300" endPos="45500" dir="5400000" sy="-100000" algn="bl" rotWithShape="0"/>
                  </a:effectLst>
                  <a:latin typeface="Arial Rounded MT Bold" panose="020F0704030504030204" pitchFamily="34" charset="0"/>
                </a:endParaRPr>
              </a:p>
            </p:txBody>
          </p:sp>
        </p:grpSp>
        <p:sp>
          <p:nvSpPr>
            <p:cNvPr id="6" name="右矢印 5"/>
            <p:cNvSpPr/>
            <p:nvPr/>
          </p:nvSpPr>
          <p:spPr>
            <a:xfrm>
              <a:off x="3093502" y="4509879"/>
              <a:ext cx="739607" cy="116765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2" name="図 11"/>
            <p:cNvPicPr>
              <a:picLocks noChangeAspect="1"/>
            </p:cNvPicPr>
            <p:nvPr/>
          </p:nvPicPr>
          <p:blipFill>
            <a:blip r:embed="rId4" cstate="email">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rot="975775">
              <a:off x="1002936" y="2663654"/>
              <a:ext cx="1672538" cy="1423230"/>
            </a:xfrm>
            <a:prstGeom prst="rect">
              <a:avLst/>
            </a:prstGeom>
            <a:ln>
              <a:noFill/>
            </a:ln>
          </p:spPr>
        </p:pic>
        <p:sp>
          <p:nvSpPr>
            <p:cNvPr id="9" name="右矢印 8"/>
            <p:cNvSpPr/>
            <p:nvPr/>
          </p:nvSpPr>
          <p:spPr>
            <a:xfrm>
              <a:off x="6715648" y="4505033"/>
              <a:ext cx="712229" cy="1309505"/>
            </a:xfrm>
            <a:prstGeom prst="rightArrow">
              <a:avLst>
                <a:gd name="adj1" fmla="val 43758"/>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81989" y="3094981"/>
              <a:ext cx="1544343" cy="1933576"/>
            </a:xfrm>
            <a:prstGeom prst="rect">
              <a:avLst/>
            </a:prstGeom>
            <a:ln>
              <a:noFill/>
            </a:ln>
          </p:spPr>
        </p:pic>
        <p:pic>
          <p:nvPicPr>
            <p:cNvPr id="11" name="図 10"/>
            <p:cNvPicPr>
              <a:picLocks noChangeAspect="1"/>
            </p:cNvPicPr>
            <p:nvPr/>
          </p:nvPicPr>
          <p:blipFill>
            <a:blip r:embed="rId7" cstate="email">
              <a:extLst>
                <a:ext uri="{BEBA8EAE-BF5A-486C-A8C5-ECC9F3942E4B}">
                  <a14:imgProps xmlns:a14="http://schemas.microsoft.com/office/drawing/2010/main">
                    <a14:imgLayer r:embed="rId8">
                      <a14:imgEffect>
                        <a14:backgroundRemoval t="3509" b="100000" l="0" r="100000"/>
                      </a14:imgEffect>
                    </a14:imgLayer>
                  </a14:imgProps>
                </a:ext>
                <a:ext uri="{28A0092B-C50C-407E-A947-70E740481C1C}">
                  <a14:useLocalDpi xmlns:a14="http://schemas.microsoft.com/office/drawing/2010/main"/>
                </a:ext>
              </a:extLst>
            </a:blip>
            <a:stretch>
              <a:fillRect/>
            </a:stretch>
          </p:blipFill>
          <p:spPr>
            <a:xfrm>
              <a:off x="10042054" y="2722303"/>
              <a:ext cx="1230023" cy="1323270"/>
            </a:xfrm>
            <a:prstGeom prst="rect">
              <a:avLst/>
            </a:prstGeom>
            <a:ln>
              <a:noFill/>
            </a:ln>
          </p:spPr>
        </p:pic>
        <p:grpSp>
          <p:nvGrpSpPr>
            <p:cNvPr id="26" name="グループ化 25"/>
            <p:cNvGrpSpPr/>
            <p:nvPr/>
          </p:nvGrpSpPr>
          <p:grpSpPr>
            <a:xfrm>
              <a:off x="3646971" y="2927345"/>
              <a:ext cx="3598528" cy="1661993"/>
              <a:chOff x="3980573" y="3247390"/>
              <a:chExt cx="3323089" cy="1772098"/>
            </a:xfrm>
          </p:grpSpPr>
          <p:sp>
            <p:nvSpPr>
              <p:cNvPr id="5" name="雲形吹き出し 4"/>
              <p:cNvSpPr/>
              <p:nvPr/>
            </p:nvSpPr>
            <p:spPr>
              <a:xfrm flipH="1">
                <a:off x="4440891" y="3247390"/>
                <a:ext cx="2402453" cy="1772098"/>
              </a:xfrm>
              <a:prstGeom prst="cloudCallout">
                <a:avLst>
                  <a:gd name="adj1" fmla="val -1340"/>
                  <a:gd name="adj2" fmla="val 77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solidFill>
                    <a:schemeClr val="tx1"/>
                  </a:solidFill>
                  <a:latin typeface="MS Mincho" charset="-128"/>
                  <a:ea typeface="MS Mincho" charset="-128"/>
                  <a:cs typeface="MS Mincho" charset="-128"/>
                </a:endParaRPr>
              </a:p>
            </p:txBody>
          </p:sp>
          <p:sp>
            <p:nvSpPr>
              <p:cNvPr id="25" name="正方形/長方形 24"/>
              <p:cNvSpPr/>
              <p:nvPr/>
            </p:nvSpPr>
            <p:spPr>
              <a:xfrm rot="161528">
                <a:off x="3980573" y="3407105"/>
                <a:ext cx="3323089" cy="1214215"/>
              </a:xfrm>
              <a:prstGeom prst="rect">
                <a:avLst/>
              </a:prstGeom>
              <a:ln>
                <a:noFill/>
              </a:ln>
            </p:spPr>
            <p:txBody>
              <a:bodyPr wrap="square">
                <a:spAutoFit/>
              </a:bodyPr>
              <a:lstStyle/>
              <a:p>
                <a:pPr algn="ctr"/>
                <a:r>
                  <a:rPr lang="ja-JP" altLang="en-US" sz="2000" b="1" dirty="0">
                    <a:latin typeface="MS Mincho" charset="-128"/>
                    <a:ea typeface="MS Mincho" charset="-128"/>
                    <a:cs typeface="MS Mincho" charset="-128"/>
                  </a:rPr>
                  <a:t>ほかのお店よりは</a:t>
                </a:r>
                <a:endParaRPr lang="en-US" altLang="ja-JP" sz="2000" b="1" dirty="0">
                  <a:latin typeface="MS Mincho" charset="-128"/>
                  <a:ea typeface="MS Mincho" charset="-128"/>
                  <a:cs typeface="MS Mincho" charset="-128"/>
                </a:endParaRPr>
              </a:p>
              <a:p>
                <a:pPr algn="ctr"/>
                <a:r>
                  <a:rPr lang="ja-JP" altLang="en-US" sz="2000" b="1" dirty="0">
                    <a:latin typeface="MS Mincho" charset="-128"/>
                    <a:ea typeface="MS Mincho" charset="-128"/>
                    <a:cs typeface="MS Mincho" charset="-128"/>
                  </a:rPr>
                  <a:t>安いけど</a:t>
                </a:r>
                <a:endParaRPr lang="en-US" altLang="ja-JP" sz="2000" b="1" dirty="0">
                  <a:latin typeface="MS Mincho" charset="-128"/>
                  <a:ea typeface="MS Mincho" charset="-128"/>
                  <a:cs typeface="MS Mincho" charset="-128"/>
                </a:endParaRPr>
              </a:p>
              <a:p>
                <a:pPr algn="ctr"/>
                <a:r>
                  <a:rPr lang="ja-JP" altLang="en-US" sz="2800" b="1" dirty="0">
                    <a:solidFill>
                      <a:srgbClr val="FF0000"/>
                    </a:solidFill>
                    <a:latin typeface="MS Mincho" charset="-128"/>
                    <a:ea typeface="MS Mincho" charset="-128"/>
                    <a:cs typeface="MS Mincho" charset="-128"/>
                  </a:rPr>
                  <a:t>　高く</a:t>
                </a:r>
                <a:r>
                  <a:rPr lang="ja-JP" altLang="en-US" sz="2000" b="1" dirty="0">
                    <a:latin typeface="MS Mincho" charset="-128"/>
                    <a:ea typeface="MS Mincho" charset="-128"/>
                    <a:cs typeface="MS Mincho" charset="-128"/>
                  </a:rPr>
                  <a:t>感じる</a:t>
                </a:r>
                <a:r>
                  <a:rPr lang="en-US" altLang="ja-JP" sz="2000" b="1" dirty="0">
                    <a:latin typeface="MS Mincho" charset="-128"/>
                    <a:ea typeface="MS Mincho" charset="-128"/>
                    <a:cs typeface="MS Mincho" charset="-128"/>
                  </a:rPr>
                  <a:t>…</a:t>
                </a:r>
                <a:r>
                  <a:rPr lang="ja-JP" altLang="en-US" sz="2000" b="1" dirty="0" err="1">
                    <a:latin typeface="MS Mincho" charset="-128"/>
                    <a:ea typeface="MS Mincho" charset="-128"/>
                    <a:cs typeface="MS Mincho" charset="-128"/>
                  </a:rPr>
                  <a:t>。</a:t>
                </a:r>
                <a:endParaRPr lang="en-US" altLang="ja-JP" sz="2000" b="1" dirty="0">
                  <a:latin typeface="MS Mincho" charset="-128"/>
                  <a:ea typeface="MS Mincho" charset="-128"/>
                  <a:cs typeface="MS Mincho" charset="-128"/>
                </a:endParaRPr>
              </a:p>
            </p:txBody>
          </p:sp>
        </p:grpSp>
        <p:grpSp>
          <p:nvGrpSpPr>
            <p:cNvPr id="35" name="グループ化 34"/>
            <p:cNvGrpSpPr/>
            <p:nvPr/>
          </p:nvGrpSpPr>
          <p:grpSpPr>
            <a:xfrm>
              <a:off x="696835" y="4642143"/>
              <a:ext cx="2376181" cy="1710674"/>
              <a:chOff x="537192" y="4248552"/>
              <a:chExt cx="2376181" cy="1710674"/>
            </a:xfrm>
          </p:grpSpPr>
          <p:pic>
            <p:nvPicPr>
              <p:cNvPr id="3" name="図 2"/>
              <p:cNvPicPr>
                <a:picLocks noChangeAspect="1"/>
              </p:cNvPicPr>
              <p:nvPr/>
            </p:nvPicPr>
            <p:blipFill>
              <a:blip r:embed="rId9" cstate="email">
                <a:extLst>
                  <a:ext uri="{BEBA8EAE-BF5A-486C-A8C5-ECC9F3942E4B}">
                    <a14:imgProps xmlns:a14="http://schemas.microsoft.com/office/drawing/2010/main">
                      <a14:imgLayer r:embed="rId10">
                        <a14:imgEffect>
                          <a14:backgroundRemoval t="3711" b="99414" l="7493" r="91066">
                            <a14:foregroundMark x1="38905" y1="7813" x2="38905" y2="7813"/>
                            <a14:foregroundMark x1="7493" y1="27539" x2="7493" y2="27539"/>
                            <a14:foregroundMark x1="85879" y1="9180" x2="85879" y2="9180"/>
                            <a14:foregroundMark x1="46254" y1="3711" x2="46254" y2="3711"/>
                            <a14:foregroundMark x1="91210" y1="35254" x2="91210" y2="35254"/>
                            <a14:foregroundMark x1="62392" y1="88477" x2="62392" y2="88477"/>
                            <a14:foregroundMark x1="59078" y1="78320" x2="59078" y2="78320"/>
                            <a14:foregroundMark x1="27522" y1="65527" x2="27522" y2="65527"/>
                            <a14:foregroundMark x1="45677" y1="61426" x2="45677" y2="61426"/>
                            <a14:foregroundMark x1="45677" y1="61426" x2="45677" y2="61426"/>
                            <a14:foregroundMark x1="45677" y1="61426" x2="45677" y2="61426"/>
                            <a14:foregroundMark x1="61671" y1="78809" x2="61671" y2="78809"/>
                            <a14:foregroundMark x1="7493" y1="26074" x2="40058" y2="34668"/>
                            <a14:foregroundMark x1="40058" y1="34668" x2="54323" y2="72852"/>
                            <a14:foregroundMark x1="54323" y1="72852" x2="54323" y2="72852"/>
                            <a14:foregroundMark x1="54323" y1="72852" x2="54323" y2="72852"/>
                            <a14:foregroundMark x1="54323" y1="72852" x2="54323" y2="72852"/>
                            <a14:foregroundMark x1="54323" y1="72852" x2="54323" y2="72852"/>
                            <a14:foregroundMark x1="54323" y1="72852" x2="54323" y2="72852"/>
                            <a14:foregroundMark x1="55043" y1="66016" x2="73055" y2="66016"/>
                            <a14:foregroundMark x1="50288" y1="69141" x2="72478" y2="50684"/>
                            <a14:foregroundMark x1="72478" y1="50684" x2="73775" y2="50391"/>
                            <a14:foregroundMark x1="48271" y1="59570" x2="25937" y2="78125"/>
                            <a14:foregroundMark x1="25937" y1="78125" x2="19452" y2="87988"/>
                            <a14:foregroundMark x1="39625" y1="81543" x2="81844" y2="83398"/>
                            <a14:foregroundMark x1="83862" y1="62305" x2="82421" y2="99414"/>
                          </a14:backgroundRemoval>
                        </a14:imgEffect>
                      </a14:imgLayer>
                    </a14:imgProps>
                  </a:ext>
                  <a:ext uri="{28A0092B-C50C-407E-A947-70E740481C1C}">
                    <a14:useLocalDpi xmlns:a14="http://schemas.microsoft.com/office/drawing/2010/main"/>
                  </a:ext>
                </a:extLst>
              </a:blip>
              <a:stretch>
                <a:fillRect/>
              </a:stretch>
            </p:blipFill>
            <p:spPr>
              <a:xfrm>
                <a:off x="537192" y="4363473"/>
                <a:ext cx="1091117" cy="1595753"/>
              </a:xfrm>
              <a:prstGeom prst="rect">
                <a:avLst/>
              </a:prstGeom>
              <a:ln>
                <a:noFill/>
              </a:ln>
            </p:spPr>
          </p:pic>
          <p:sp>
            <p:nvSpPr>
              <p:cNvPr id="34" name="テキスト ボックス 33"/>
              <p:cNvSpPr txBox="1"/>
              <p:nvPr/>
            </p:nvSpPr>
            <p:spPr>
              <a:xfrm>
                <a:off x="1730035" y="4248552"/>
                <a:ext cx="1183338" cy="801125"/>
              </a:xfrm>
              <a:prstGeom prst="rect">
                <a:avLst/>
              </a:prstGeom>
              <a:noFill/>
              <a:ln w="19050">
                <a:noFill/>
              </a:ln>
            </p:spPr>
            <p:txBody>
              <a:bodyPr wrap="square" rtlCol="0">
                <a:spAutoFit/>
                <a:scene3d>
                  <a:camera prst="perspectiveLeft"/>
                  <a:lightRig rig="threePt" dir="t"/>
                </a:scene3d>
              </a:bodyPr>
              <a:lstStyle/>
              <a:p>
                <a:r>
                  <a:rPr kumimoji="1" lang="en-US" altLang="ja-JP" sz="4000" u="sng" dirty="0">
                    <a:ln>
                      <a:solidFill>
                        <a:schemeClr val="tx1"/>
                      </a:solidFill>
                    </a:ln>
                    <a:solidFill>
                      <a:schemeClr val="bg1"/>
                    </a:solidFill>
                    <a:effectLst>
                      <a:reflection blurRad="6350" stA="55000" endA="300" endPos="45500" dir="5400000" sy="-100000" algn="bl" rotWithShape="0"/>
                    </a:effectLst>
                    <a:latin typeface="HGPSoeiKakugothicUB" charset="-128"/>
                    <a:ea typeface="HGPSoeiKakugothicUB" charset="-128"/>
                    <a:cs typeface="HGPSoeiKakugothicUB" charset="-128"/>
                  </a:rPr>
                  <a:t>\99</a:t>
                </a:r>
                <a:endParaRPr kumimoji="1" lang="ja-JP" altLang="en-US" sz="4000" u="sng" dirty="0">
                  <a:ln>
                    <a:solidFill>
                      <a:schemeClr val="tx1"/>
                    </a:solidFill>
                  </a:ln>
                  <a:solidFill>
                    <a:schemeClr val="bg1"/>
                  </a:solidFill>
                  <a:effectLst>
                    <a:reflection blurRad="6350" stA="55000" endA="300" endPos="45500" dir="5400000" sy="-100000" algn="bl" rotWithShape="0"/>
                  </a:effectLst>
                  <a:latin typeface="HGPSoeiKakugothicUB" charset="-128"/>
                  <a:ea typeface="HGPSoeiKakugothicUB" charset="-128"/>
                  <a:cs typeface="HGPSoeiKakugothicUB" charset="-128"/>
                </a:endParaRPr>
              </a:p>
            </p:txBody>
          </p:sp>
        </p:grpSp>
      </p:grpSp>
      <p:sp>
        <p:nvSpPr>
          <p:cNvPr id="2" name="正方形/長方形 1">
            <a:extLst>
              <a:ext uri="{FF2B5EF4-FFF2-40B4-BE49-F238E27FC236}">
                <a16:creationId xmlns:a16="http://schemas.microsoft.com/office/drawing/2014/main" id="{75354750-E6E7-4CDF-94FD-10EE13F8EE0E}"/>
              </a:ext>
            </a:extLst>
          </p:cNvPr>
          <p:cNvSpPr/>
          <p:nvPr/>
        </p:nvSpPr>
        <p:spPr>
          <a:xfrm>
            <a:off x="4132143" y="1178964"/>
            <a:ext cx="2185214" cy="646331"/>
          </a:xfrm>
          <a:prstGeom prst="rect">
            <a:avLst/>
          </a:prstGeom>
          <a:solidFill>
            <a:schemeClr val="bg1">
              <a:lumMod val="95000"/>
            </a:schemeClr>
          </a:solidFill>
          <a:ln>
            <a:noFill/>
          </a:ln>
        </p:spPr>
        <p:txBody>
          <a:bodyPr wrap="none">
            <a:spAutoFit/>
          </a:bodyPr>
          <a:lstStyle/>
          <a:p>
            <a:r>
              <a:rPr lang="en-US" altLang="ja-JP" sz="2800" dirty="0">
                <a:latin typeface="MS Mincho" charset="-128"/>
                <a:ea typeface="MS Mincho" charset="-128"/>
                <a:cs typeface="MS Mincho" charset="-128"/>
              </a:rPr>
              <a:t>20xx</a:t>
            </a:r>
            <a:r>
              <a:rPr lang="ja-JP" altLang="en-US" sz="2800" dirty="0">
                <a:latin typeface="MS Mincho" charset="-128"/>
                <a:ea typeface="MS Mincho" charset="-128"/>
                <a:cs typeface="MS Mincho" charset="-128"/>
              </a:rPr>
              <a:t>年</a:t>
            </a:r>
            <a:r>
              <a:rPr lang="en-US" altLang="ja-JP" sz="3600" b="1" dirty="0">
                <a:latin typeface="MS Mincho" charset="-128"/>
                <a:ea typeface="MS Mincho" charset="-128"/>
                <a:cs typeface="MS Mincho" charset="-128"/>
              </a:rPr>
              <a:t>12</a:t>
            </a:r>
            <a:r>
              <a:rPr lang="ja-JP" altLang="en-US" sz="3600" dirty="0">
                <a:latin typeface="MS Mincho" charset="-128"/>
                <a:ea typeface="MS Mincho" charset="-128"/>
                <a:cs typeface="MS Mincho" charset="-128"/>
              </a:rPr>
              <a:t>月</a:t>
            </a:r>
            <a:endParaRPr lang="en-US" altLang="ja-JP" sz="2800" dirty="0">
              <a:latin typeface="MS Mincho" charset="-128"/>
              <a:ea typeface="MS Mincho" charset="-128"/>
              <a:cs typeface="MS Mincho" charset="-128"/>
            </a:endParaRPr>
          </a:p>
        </p:txBody>
      </p:sp>
      <p:sp>
        <p:nvSpPr>
          <p:cNvPr id="4" name="テキスト ボックス 3">
            <a:extLst>
              <a:ext uri="{FF2B5EF4-FFF2-40B4-BE49-F238E27FC236}">
                <a16:creationId xmlns:a16="http://schemas.microsoft.com/office/drawing/2014/main" id="{71E0487C-C436-45CD-9854-C881DF4CF4AE}"/>
              </a:ext>
            </a:extLst>
          </p:cNvPr>
          <p:cNvSpPr txBox="1"/>
          <p:nvPr/>
        </p:nvSpPr>
        <p:spPr>
          <a:xfrm flipH="1">
            <a:off x="8766292" y="1318624"/>
            <a:ext cx="1685325" cy="523220"/>
          </a:xfrm>
          <a:prstGeom prst="rect">
            <a:avLst/>
          </a:prstGeom>
          <a:solidFill>
            <a:schemeClr val="bg1">
              <a:lumMod val="95000"/>
            </a:schemeClr>
          </a:solidFill>
          <a:ln>
            <a:noFill/>
          </a:ln>
        </p:spPr>
        <p:txBody>
          <a:bodyPr wrap="square" rtlCol="0">
            <a:spAutoFit/>
          </a:bodyPr>
          <a:lstStyle/>
          <a:p>
            <a:r>
              <a:rPr kumimoji="1" lang="ja-JP" altLang="en-US" sz="2800" dirty="0">
                <a:latin typeface="MS Mincho" charset="-128"/>
                <a:ea typeface="MS Mincho" charset="-128"/>
                <a:cs typeface="MS Mincho" charset="-128"/>
              </a:rPr>
              <a:t>　結果</a:t>
            </a:r>
            <a:r>
              <a:rPr kumimoji="1" lang="en-US" altLang="ja-JP" sz="2800" dirty="0">
                <a:latin typeface="MS Mincho" charset="-128"/>
                <a:ea typeface="MS Mincho" charset="-128"/>
                <a:cs typeface="MS Mincho" charset="-128"/>
              </a:rPr>
              <a:t>  </a:t>
            </a:r>
            <a:r>
              <a:rPr kumimoji="1" lang="ja-JP" altLang="en-US" sz="2800" dirty="0">
                <a:latin typeface="MS Mincho" charset="-128"/>
                <a:ea typeface="MS Mincho" charset="-128"/>
                <a:cs typeface="MS Mincho" charset="-128"/>
              </a:rPr>
              <a:t>　　　</a:t>
            </a:r>
          </a:p>
        </p:txBody>
      </p:sp>
      <p:sp>
        <p:nvSpPr>
          <p:cNvPr id="15" name="テキスト ボックス 14">
            <a:extLst>
              <a:ext uri="{FF2B5EF4-FFF2-40B4-BE49-F238E27FC236}">
                <a16:creationId xmlns:a16="http://schemas.microsoft.com/office/drawing/2014/main" id="{F28C2287-D88C-46B4-8C9C-221AF132FE7D}"/>
              </a:ext>
            </a:extLst>
          </p:cNvPr>
          <p:cNvSpPr txBox="1"/>
          <p:nvPr/>
        </p:nvSpPr>
        <p:spPr>
          <a:xfrm flipH="1">
            <a:off x="371448" y="205783"/>
            <a:ext cx="7546393" cy="769441"/>
          </a:xfrm>
          <a:prstGeom prst="rect">
            <a:avLst/>
          </a:prstGeom>
          <a:noFill/>
        </p:spPr>
        <p:txBody>
          <a:bodyPr wrap="square" rtlCol="0">
            <a:spAutoFit/>
          </a:bodyPr>
          <a:lstStyle/>
          <a:p>
            <a:r>
              <a:rPr kumimoji="1" lang="ja-JP" altLang="en-US" sz="3600" dirty="0">
                <a:latin typeface="HGSMinchoE" charset="-128"/>
                <a:ea typeface="HGSMinchoE" charset="-128"/>
                <a:cs typeface="HGSMinchoE" charset="-128"/>
              </a:rPr>
              <a:t>批判事例②</a:t>
            </a:r>
            <a:r>
              <a:rPr kumimoji="1" lang="en-US" altLang="ja-JP" sz="3600" dirty="0">
                <a:latin typeface="HGSMinchoE" charset="-128"/>
                <a:ea typeface="HGSMinchoE" charset="-128"/>
                <a:cs typeface="HGSMinchoE" charset="-128"/>
              </a:rPr>
              <a:t> </a:t>
            </a:r>
            <a:r>
              <a:rPr kumimoji="1" lang="ja-JP" altLang="en-US" sz="4000" dirty="0">
                <a:latin typeface="HGSMinchoE" charset="-128"/>
                <a:ea typeface="HGSMinchoE" charset="-128"/>
                <a:cs typeface="HGSMinchoE" charset="-128"/>
              </a:rPr>
              <a:t>　</a:t>
            </a:r>
            <a:r>
              <a:rPr kumimoji="1" lang="en-US" altLang="ja-JP" sz="4400" dirty="0">
                <a:latin typeface="HGSMinchoE" charset="-128"/>
                <a:ea typeface="HGSMinchoE" charset="-128"/>
                <a:cs typeface="HGSMinchoE" charset="-128"/>
              </a:rPr>
              <a:t> </a:t>
            </a:r>
            <a:r>
              <a:rPr kumimoji="1" lang="ja-JP" altLang="en-US" sz="4400" dirty="0">
                <a:latin typeface="HGSMinchoE" charset="-128"/>
                <a:ea typeface="HGSMinchoE" charset="-128"/>
                <a:cs typeface="HGSMinchoE" charset="-128"/>
              </a:rPr>
              <a:t>ガストのポテト</a:t>
            </a:r>
            <a:endParaRPr kumimoji="1" lang="ja-JP" altLang="en-US" sz="5400" dirty="0">
              <a:latin typeface="HGSMinchoE" charset="-128"/>
              <a:ea typeface="HGSMinchoE" charset="-128"/>
              <a:cs typeface="HGSMinchoE" charset="-128"/>
            </a:endParaRPr>
          </a:p>
        </p:txBody>
      </p:sp>
      <p:sp>
        <p:nvSpPr>
          <p:cNvPr id="17" name="テキスト ボックス 16"/>
          <p:cNvSpPr txBox="1"/>
          <p:nvPr/>
        </p:nvSpPr>
        <p:spPr>
          <a:xfrm>
            <a:off x="371448" y="5378479"/>
            <a:ext cx="2800767" cy="923330"/>
          </a:xfrm>
          <a:prstGeom prst="rect">
            <a:avLst/>
          </a:prstGeom>
          <a:noFill/>
        </p:spPr>
        <p:txBody>
          <a:bodyPr wrap="none" rtlCol="0">
            <a:spAutoFit/>
          </a:bodyPr>
          <a:lstStyle/>
          <a:p>
            <a:r>
              <a:rPr lang="ja-JP" altLang="en-US" spc="-300" dirty="0">
                <a:latin typeface="MS Mincho" charset="-128"/>
                <a:ea typeface="MS Mincho" charset="-128"/>
                <a:cs typeface="MS Mincho" charset="-128"/>
              </a:rPr>
              <a:t>今まではクーポンを使用して</a:t>
            </a:r>
            <a:endParaRPr lang="en-US" altLang="ja-JP" spc="-300" dirty="0">
              <a:latin typeface="MS Mincho" charset="-128"/>
              <a:ea typeface="MS Mincho" charset="-128"/>
              <a:cs typeface="MS Mincho" charset="-128"/>
            </a:endParaRPr>
          </a:p>
          <a:p>
            <a:r>
              <a:rPr lang="ja-JP" altLang="en-US" spc="-300" dirty="0">
                <a:latin typeface="MS Mincho" charset="-128"/>
                <a:ea typeface="MS Mincho" charset="-128"/>
                <a:cs typeface="MS Mincho" charset="-128"/>
              </a:rPr>
              <a:t>ポテトを</a:t>
            </a:r>
            <a:r>
              <a:rPr lang="en-US" altLang="ja-JP" sz="3600" b="1" dirty="0">
                <a:solidFill>
                  <a:srgbClr val="C00000"/>
                </a:solidFill>
                <a:latin typeface="MS Mincho" charset="-128"/>
                <a:ea typeface="MS Mincho" charset="-128"/>
                <a:cs typeface="MS Mincho" charset="-128"/>
              </a:rPr>
              <a:t>¥99</a:t>
            </a:r>
            <a:r>
              <a:rPr lang="ja-JP" altLang="en-US" spc="-300" dirty="0">
                <a:latin typeface="MS Mincho" charset="-128"/>
                <a:ea typeface="MS Mincho" charset="-128"/>
                <a:cs typeface="MS Mincho" charset="-128"/>
              </a:rPr>
              <a:t>で買っていた</a:t>
            </a:r>
            <a:endParaRPr lang="en-US" altLang="ja-JP" spc="-300" dirty="0">
              <a:latin typeface="MS Mincho" charset="-128"/>
              <a:ea typeface="MS Mincho" charset="-128"/>
              <a:cs typeface="MS Mincho" charset="-128"/>
            </a:endParaRPr>
          </a:p>
        </p:txBody>
      </p:sp>
      <p:sp>
        <p:nvSpPr>
          <p:cNvPr id="19" name="テキスト ボックス 18"/>
          <p:cNvSpPr txBox="1"/>
          <p:nvPr/>
        </p:nvSpPr>
        <p:spPr>
          <a:xfrm>
            <a:off x="7371784" y="3907660"/>
            <a:ext cx="1677062" cy="369332"/>
          </a:xfrm>
          <a:prstGeom prst="rect">
            <a:avLst/>
          </a:prstGeom>
          <a:noFill/>
        </p:spPr>
        <p:txBody>
          <a:bodyPr wrap="none" rtlCol="0">
            <a:spAutoFit/>
          </a:bodyPr>
          <a:lstStyle/>
          <a:p>
            <a:r>
              <a:rPr kumimoji="1" lang="ja-JP" altLang="en-US" dirty="0">
                <a:latin typeface="MS PMincho" charset="-128"/>
                <a:ea typeface="MS PMincho" charset="-128"/>
                <a:cs typeface="MS PMincho" charset="-128"/>
              </a:rPr>
              <a:t>＊実際の口コミ</a:t>
            </a:r>
          </a:p>
        </p:txBody>
      </p:sp>
      <p:pic>
        <p:nvPicPr>
          <p:cNvPr id="31" name="図 30"/>
          <p:cNvPicPr>
            <a:picLocks noChangeAspect="1"/>
          </p:cNvPicPr>
          <p:nvPr/>
        </p:nvPicPr>
        <p:blipFill rotWithShape="1">
          <a:blip r:embed="rId11" cstate="email">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a:ext>
            </a:extLst>
          </a:blip>
          <a:srcRect/>
          <a:stretch/>
        </p:blipFill>
        <p:spPr>
          <a:xfrm>
            <a:off x="9286772" y="4619108"/>
            <a:ext cx="2290786" cy="484166"/>
          </a:xfrm>
          <a:prstGeom prst="rect">
            <a:avLst/>
          </a:prstGeom>
        </p:spPr>
      </p:pic>
      <p:pic>
        <p:nvPicPr>
          <p:cNvPr id="18" name="図 17"/>
          <p:cNvPicPr>
            <a:picLocks noChangeAspect="1"/>
          </p:cNvPicPr>
          <p:nvPr/>
        </p:nvPicPr>
        <p:blipFill rotWithShape="1">
          <a:blip r:embed="rId13" cstate="email">
            <a:extLst>
              <a:ext uri="{BEBA8EAE-BF5A-486C-A8C5-ECC9F3942E4B}">
                <a14:imgProps xmlns:a14="http://schemas.microsoft.com/office/drawing/2010/main">
                  <a14:imgLayer r:embed="rId14">
                    <a14:imgEffect>
                      <a14:sharpenSoften amount="50000"/>
                    </a14:imgEffect>
                  </a14:imgLayer>
                </a14:imgProps>
              </a:ext>
              <a:ext uri="{28A0092B-C50C-407E-A947-70E740481C1C}">
                <a14:useLocalDpi xmlns:a14="http://schemas.microsoft.com/office/drawing/2010/main"/>
              </a:ext>
            </a:extLst>
          </a:blip>
          <a:srcRect/>
          <a:stretch/>
        </p:blipFill>
        <p:spPr>
          <a:xfrm>
            <a:off x="7568435" y="4263984"/>
            <a:ext cx="2883182" cy="485308"/>
          </a:xfrm>
          <a:prstGeom prst="rect">
            <a:avLst/>
          </a:prstGeom>
        </p:spPr>
      </p:pic>
      <p:sp>
        <p:nvSpPr>
          <p:cNvPr id="30" name="正方形/長方形 29"/>
          <p:cNvSpPr/>
          <p:nvPr/>
        </p:nvSpPr>
        <p:spPr>
          <a:xfrm>
            <a:off x="4729094" y="6513252"/>
            <a:ext cx="6848464" cy="400110"/>
          </a:xfrm>
          <a:prstGeom prst="rect">
            <a:avLst/>
          </a:prstGeom>
        </p:spPr>
        <p:txBody>
          <a:bodyPr wrap="square">
            <a:spAutoFit/>
          </a:bodyPr>
          <a:lstStyle/>
          <a:p>
            <a:r>
              <a:rPr lang="ja-JP" altLang="en-US" sz="800" dirty="0">
                <a:latin typeface="HGPｺﾞｼｯｸE" panose="020B0900000000000000" pitchFamily="50" charset="-128"/>
                <a:ea typeface="HGPｺﾞｼｯｸE" panose="020B0900000000000000" pitchFamily="50" charset="-128"/>
              </a:rPr>
              <a:t>ガストアプリ　お得なクーポンが使える便利なアプリ</a:t>
            </a:r>
            <a:r>
              <a:rPr lang="en-US" altLang="ja-JP" sz="800" dirty="0">
                <a:latin typeface="HGPｺﾞｼｯｸE" panose="020B0900000000000000" pitchFamily="50" charset="-128"/>
                <a:ea typeface="HGPｺﾞｼｯｸE" panose="020B0900000000000000" pitchFamily="50" charset="-128"/>
              </a:rPr>
              <a:t>https://</a:t>
            </a:r>
            <a:r>
              <a:rPr lang="en-US" altLang="ja-JP" sz="800" dirty="0" err="1">
                <a:latin typeface="HGPｺﾞｼｯｸE" panose="020B0900000000000000" pitchFamily="50" charset="-128"/>
                <a:ea typeface="HGPｺﾞｼｯｸE" panose="020B0900000000000000" pitchFamily="50" charset="-128"/>
              </a:rPr>
              <a:t>www.app-ranking.net</a:t>
            </a:r>
            <a:r>
              <a:rPr lang="en-US" altLang="ja-JP" sz="800" dirty="0">
                <a:latin typeface="HGPｺﾞｼｯｸE" panose="020B0900000000000000" pitchFamily="50" charset="-128"/>
                <a:ea typeface="HGPｺﾞｼｯｸE" panose="020B0900000000000000" pitchFamily="50" charset="-128"/>
              </a:rPr>
              <a:t>/id/906930478</a:t>
            </a:r>
            <a:r>
              <a:rPr lang="en-US" altLang="ja-JP" sz="1000" dirty="0">
                <a:hlinkClick r:id="rId15"/>
              </a:rPr>
              <a:t>http://mangatop.info/sozai/jinbutuman/1624/</a:t>
            </a:r>
            <a:endParaRPr lang="en-US" altLang="ja-JP" sz="1000" dirty="0"/>
          </a:p>
          <a:p>
            <a:endParaRPr lang="ja-JP" altLang="en-US" sz="1000" dirty="0"/>
          </a:p>
        </p:txBody>
      </p:sp>
      <p:sp>
        <p:nvSpPr>
          <p:cNvPr id="23" name="テキスト ボックス 22"/>
          <p:cNvSpPr txBox="1"/>
          <p:nvPr/>
        </p:nvSpPr>
        <p:spPr>
          <a:xfrm>
            <a:off x="385947" y="3224252"/>
            <a:ext cx="2735044" cy="523220"/>
          </a:xfrm>
          <a:prstGeom prst="rect">
            <a:avLst/>
          </a:prstGeom>
          <a:noFill/>
        </p:spPr>
        <p:txBody>
          <a:bodyPr wrap="none" rtlCol="0">
            <a:spAutoFit/>
          </a:bodyPr>
          <a:lstStyle/>
          <a:p>
            <a:r>
              <a:rPr kumimoji="1" lang="ja-JP" altLang="en-US" sz="2800" spc="-300" dirty="0">
                <a:latin typeface="MS PMincho" charset="-128"/>
                <a:ea typeface="MS PMincho" charset="-128"/>
                <a:cs typeface="MS PMincho" charset="-128"/>
              </a:rPr>
              <a:t>クーポンを使用して</a:t>
            </a:r>
          </a:p>
        </p:txBody>
      </p:sp>
      <p:sp>
        <p:nvSpPr>
          <p:cNvPr id="7" name="スライド番号プレースホルダー 6"/>
          <p:cNvSpPr>
            <a:spLocks noGrp="1"/>
          </p:cNvSpPr>
          <p:nvPr>
            <p:ph type="sldNum" sz="quarter" idx="12"/>
          </p:nvPr>
        </p:nvSpPr>
        <p:spPr/>
        <p:txBody>
          <a:bodyPr/>
          <a:lstStyle/>
          <a:p>
            <a:fld id="{269BB27D-969F-4748-9981-936C35B41265}" type="slidenum">
              <a:rPr kumimoji="1" lang="ja-JP" altLang="en-US" smtClean="0"/>
              <a:t>22</a:t>
            </a:fld>
            <a:endParaRPr kumimoji="1" lang="ja-JP" altLang="en-US" dirty="0"/>
          </a:p>
        </p:txBody>
      </p:sp>
    </p:spTree>
    <p:extLst>
      <p:ext uri="{BB962C8B-B14F-4D97-AF65-F5344CB8AC3E}">
        <p14:creationId xmlns:p14="http://schemas.microsoft.com/office/powerpoint/2010/main" val="1627934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6C983F-E922-47FE-9E33-F1426F0BA50B}"/>
              </a:ext>
            </a:extLst>
          </p:cNvPr>
          <p:cNvSpPr>
            <a:spLocks noGrp="1"/>
          </p:cNvSpPr>
          <p:nvPr>
            <p:ph type="title"/>
          </p:nvPr>
        </p:nvSpPr>
        <p:spPr>
          <a:xfrm>
            <a:off x="195858" y="128465"/>
            <a:ext cx="10515600" cy="1325563"/>
          </a:xfrm>
        </p:spPr>
        <p:txBody>
          <a:bodyPr/>
          <a:lstStyle/>
          <a:p>
            <a:r>
              <a:rPr lang="ja-JP" altLang="en-US" dirty="0">
                <a:latin typeface="HGSMinchoE" charset="-128"/>
                <a:ea typeface="HGSMinchoE" charset="-128"/>
                <a:cs typeface="HGSMinchoE" charset="-128"/>
              </a:rPr>
              <a:t>ガストが批判された理由</a:t>
            </a:r>
            <a:endParaRPr kumimoji="1" lang="ja-JP" altLang="en-US" dirty="0"/>
          </a:p>
        </p:txBody>
      </p:sp>
      <p:pic>
        <p:nvPicPr>
          <p:cNvPr id="6" name="コンテンツ プレースホルダー 5">
            <a:extLst>
              <a:ext uri="{FF2B5EF4-FFF2-40B4-BE49-F238E27FC236}">
                <a16:creationId xmlns:a16="http://schemas.microsoft.com/office/drawing/2014/main" id="{646EE38C-09B6-47C2-9743-053974CE9B89}"/>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77783" y="1522149"/>
            <a:ext cx="1888110" cy="3356640"/>
          </a:xfrm>
        </p:spPr>
      </p:pic>
      <p:sp>
        <p:nvSpPr>
          <p:cNvPr id="4" name="スライド番号プレースホルダー 3">
            <a:extLst>
              <a:ext uri="{FF2B5EF4-FFF2-40B4-BE49-F238E27FC236}">
                <a16:creationId xmlns:a16="http://schemas.microsoft.com/office/drawing/2014/main" id="{477CD41C-31F0-4C0D-8846-9FB2141303C9}"/>
              </a:ext>
            </a:extLst>
          </p:cNvPr>
          <p:cNvSpPr>
            <a:spLocks noGrp="1"/>
          </p:cNvSpPr>
          <p:nvPr>
            <p:ph type="sldNum" sz="quarter" idx="12"/>
          </p:nvPr>
        </p:nvSpPr>
        <p:spPr/>
        <p:txBody>
          <a:bodyPr/>
          <a:lstStyle/>
          <a:p>
            <a:fld id="{269BB27D-969F-4748-9981-936C35B41265}" type="slidenum">
              <a:rPr kumimoji="1" lang="ja-JP" altLang="en-US" smtClean="0"/>
              <a:t>23</a:t>
            </a:fld>
            <a:endParaRPr kumimoji="1" lang="ja-JP" altLang="en-US" dirty="0"/>
          </a:p>
        </p:txBody>
      </p:sp>
      <p:sp>
        <p:nvSpPr>
          <p:cNvPr id="8" name="矢印: 右 7">
            <a:extLst>
              <a:ext uri="{FF2B5EF4-FFF2-40B4-BE49-F238E27FC236}">
                <a16:creationId xmlns:a16="http://schemas.microsoft.com/office/drawing/2014/main" id="{8D27E83F-3213-4279-86EF-464FF7B0A12B}"/>
              </a:ext>
            </a:extLst>
          </p:cNvPr>
          <p:cNvSpPr/>
          <p:nvPr/>
        </p:nvSpPr>
        <p:spPr>
          <a:xfrm>
            <a:off x="5728618" y="2368885"/>
            <a:ext cx="2681200" cy="2018666"/>
          </a:xfrm>
          <a:prstGeom prst="rightArrow">
            <a:avLst>
              <a:gd name="adj1" fmla="val 50000"/>
              <a:gd name="adj2" fmla="val 39038"/>
            </a:avLst>
          </a:prstGeom>
          <a:solidFill>
            <a:srgbClr val="88C3D6"/>
          </a:solidFill>
          <a:ln>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dirty="0">
                <a:solidFill>
                  <a:schemeClr val="tx1"/>
                </a:solidFill>
                <a:latin typeface="MS PMincho" charset="-128"/>
                <a:ea typeface="MS PMincho" charset="-128"/>
                <a:cs typeface="MS PMincho" charset="-128"/>
              </a:rPr>
              <a:t>基準の価格から</a:t>
            </a:r>
            <a:endParaRPr kumimoji="1" lang="en-US" altLang="ja-JP" sz="2400" b="1" dirty="0">
              <a:solidFill>
                <a:schemeClr val="tx1"/>
              </a:solidFill>
              <a:latin typeface="MS PMincho" charset="-128"/>
              <a:ea typeface="MS PMincho" charset="-128"/>
              <a:cs typeface="MS PMincho" charset="-128"/>
            </a:endParaRPr>
          </a:p>
          <a:p>
            <a:pPr algn="ctr"/>
            <a:r>
              <a:rPr kumimoji="1" lang="ja-JP" altLang="en-US" sz="2400" b="1" dirty="0">
                <a:solidFill>
                  <a:schemeClr val="tx1"/>
                </a:solidFill>
                <a:latin typeface="MS PMincho" charset="-128"/>
                <a:ea typeface="MS PMincho" charset="-128"/>
                <a:cs typeface="MS PMincho" charset="-128"/>
              </a:rPr>
              <a:t>値上げすると</a:t>
            </a:r>
          </a:p>
        </p:txBody>
      </p:sp>
      <p:sp>
        <p:nvSpPr>
          <p:cNvPr id="11" name="思考の吹き出し: 雲形 10">
            <a:extLst>
              <a:ext uri="{FF2B5EF4-FFF2-40B4-BE49-F238E27FC236}">
                <a16:creationId xmlns:a16="http://schemas.microsoft.com/office/drawing/2014/main" id="{C3387C68-4E4F-40A5-AAE8-63C344E1181F}"/>
              </a:ext>
            </a:extLst>
          </p:cNvPr>
          <p:cNvSpPr/>
          <p:nvPr/>
        </p:nvSpPr>
        <p:spPr>
          <a:xfrm rot="21296033" flipH="1">
            <a:off x="7644490" y="987858"/>
            <a:ext cx="3355714" cy="1561919"/>
          </a:xfrm>
          <a:prstGeom prst="cloudCallout">
            <a:avLst>
              <a:gd name="adj1" fmla="val -11106"/>
              <a:gd name="adj2" fmla="val 80039"/>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tLang="ja-JP" sz="2000" dirty="0">
              <a:solidFill>
                <a:schemeClr val="tx1"/>
              </a:solidFill>
              <a:latin typeface="MS PMincho" charset="-128"/>
              <a:ea typeface="MS PMincho" charset="-128"/>
              <a:cs typeface="MS PMincho" charset="-128"/>
            </a:endParaRPr>
          </a:p>
        </p:txBody>
      </p:sp>
      <p:sp>
        <p:nvSpPr>
          <p:cNvPr id="13" name="四角形: 角を丸くする 12">
            <a:extLst>
              <a:ext uri="{FF2B5EF4-FFF2-40B4-BE49-F238E27FC236}">
                <a16:creationId xmlns:a16="http://schemas.microsoft.com/office/drawing/2014/main" id="{3071F1CE-1FF4-4376-ABC8-D8A5B555A6D6}"/>
              </a:ext>
            </a:extLst>
          </p:cNvPr>
          <p:cNvSpPr/>
          <p:nvPr/>
        </p:nvSpPr>
        <p:spPr>
          <a:xfrm>
            <a:off x="2149008" y="5205253"/>
            <a:ext cx="7563457" cy="1021847"/>
          </a:xfrm>
          <a:prstGeom prst="roundRect">
            <a:avLst/>
          </a:prstGeom>
          <a:noFill/>
          <a:ln w="38100">
            <a:solidFill>
              <a:srgbClr val="88C3D6"/>
            </a:solidFill>
            <a:prstDash val="lgDash"/>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a:solidFill>
                  <a:schemeClr val="tx1"/>
                </a:solidFill>
                <a:latin typeface="MS PMincho" charset="-128"/>
                <a:ea typeface="MS PMincho" charset="-128"/>
                <a:cs typeface="MS PMincho" charset="-128"/>
              </a:rPr>
              <a:t>ガストは消費者の</a:t>
            </a:r>
            <a:r>
              <a:rPr lang="ja-JP" altLang="en-US" sz="2800" dirty="0">
                <a:solidFill>
                  <a:srgbClr val="C00000"/>
                </a:solidFill>
                <a:latin typeface="MS PMincho" charset="-128"/>
                <a:ea typeface="MS PMincho" charset="-128"/>
                <a:cs typeface="MS PMincho" charset="-128"/>
              </a:rPr>
              <a:t>基準の価格</a:t>
            </a:r>
            <a:r>
              <a:rPr lang="ja-JP" altLang="en-US" sz="2000" dirty="0">
                <a:solidFill>
                  <a:schemeClr val="tx1"/>
                </a:solidFill>
                <a:latin typeface="MS PMincho" charset="-128"/>
                <a:ea typeface="MS PMincho" charset="-128"/>
                <a:cs typeface="MS PMincho" charset="-128"/>
              </a:rPr>
              <a:t>を下げたことによって</a:t>
            </a:r>
            <a:endParaRPr lang="en-US" altLang="ja-JP" sz="2000" dirty="0">
              <a:solidFill>
                <a:schemeClr val="tx1"/>
              </a:solidFill>
              <a:latin typeface="MS PMincho" charset="-128"/>
              <a:ea typeface="MS PMincho" charset="-128"/>
              <a:cs typeface="MS PMincho" charset="-128"/>
            </a:endParaRPr>
          </a:p>
          <a:p>
            <a:pPr algn="ctr"/>
            <a:r>
              <a:rPr lang="ja-JP" altLang="en-US" sz="2000" dirty="0">
                <a:solidFill>
                  <a:schemeClr val="tx1"/>
                </a:solidFill>
                <a:latin typeface="MS PMincho" charset="-128"/>
                <a:ea typeface="MS PMincho" charset="-128"/>
                <a:cs typeface="MS PMincho" charset="-128"/>
              </a:rPr>
              <a:t>消費者の不満に繋がってしまった</a:t>
            </a:r>
            <a:endParaRPr lang="en-US" altLang="ja-JP" sz="2800" dirty="0">
              <a:solidFill>
                <a:schemeClr val="tx1"/>
              </a:solidFill>
              <a:latin typeface="MS PMincho" charset="-128"/>
              <a:ea typeface="MS PMincho" charset="-128"/>
              <a:cs typeface="MS PMincho" charset="-128"/>
            </a:endParaRPr>
          </a:p>
        </p:txBody>
      </p:sp>
      <p:sp>
        <p:nvSpPr>
          <p:cNvPr id="3" name="正方形/長方形 2"/>
          <p:cNvSpPr/>
          <p:nvPr/>
        </p:nvSpPr>
        <p:spPr>
          <a:xfrm>
            <a:off x="7820595" y="1199281"/>
            <a:ext cx="3003504" cy="1077218"/>
          </a:xfrm>
          <a:prstGeom prst="rect">
            <a:avLst/>
          </a:prstGeom>
        </p:spPr>
        <p:txBody>
          <a:bodyPr wrap="square">
            <a:spAutoFit/>
          </a:bodyPr>
          <a:lstStyle/>
          <a:p>
            <a:pPr algn="ctr"/>
            <a:r>
              <a:rPr lang="ja-JP" altLang="en-US" sz="2000" dirty="0">
                <a:latin typeface="MS PMincho" charset="-128"/>
                <a:ea typeface="MS PMincho" charset="-128"/>
                <a:cs typeface="MS PMincho" charset="-128"/>
              </a:rPr>
              <a:t>割引感が減り</a:t>
            </a:r>
            <a:endParaRPr lang="en-US" altLang="ja-JP" sz="2000" dirty="0">
              <a:latin typeface="MS PMincho" charset="-128"/>
              <a:ea typeface="MS PMincho" charset="-128"/>
              <a:cs typeface="MS PMincho" charset="-128"/>
            </a:endParaRPr>
          </a:p>
          <a:p>
            <a:pPr algn="ctr"/>
            <a:r>
              <a:rPr lang="ja-JP" altLang="en-US" sz="2400" b="1" dirty="0">
                <a:latin typeface="MS PMincho" charset="-128"/>
                <a:ea typeface="MS PMincho" charset="-128"/>
                <a:cs typeface="MS PMincho" charset="-128"/>
              </a:rPr>
              <a:t>お得に感じにくくなり</a:t>
            </a:r>
            <a:r>
              <a:rPr lang="ja-JP" altLang="en-US" sz="2000" dirty="0">
                <a:latin typeface="MS PMincho" charset="-128"/>
                <a:ea typeface="MS PMincho" charset="-128"/>
                <a:cs typeface="MS PMincho" charset="-128"/>
              </a:rPr>
              <a:t>、</a:t>
            </a:r>
            <a:endParaRPr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不満を持つ</a:t>
            </a:r>
          </a:p>
        </p:txBody>
      </p:sp>
      <p:sp>
        <p:nvSpPr>
          <p:cNvPr id="5" name="四角形吹き出し 4"/>
          <p:cNvSpPr/>
          <p:nvPr/>
        </p:nvSpPr>
        <p:spPr>
          <a:xfrm>
            <a:off x="2787444" y="1467739"/>
            <a:ext cx="2719625" cy="1191612"/>
          </a:xfrm>
          <a:prstGeom prst="wedgeRectCallou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7" name="正方形/長方形 6"/>
          <p:cNvSpPr/>
          <p:nvPr/>
        </p:nvSpPr>
        <p:spPr>
          <a:xfrm>
            <a:off x="3069074" y="1552127"/>
            <a:ext cx="2156361" cy="954107"/>
          </a:xfrm>
          <a:prstGeom prst="rect">
            <a:avLst/>
          </a:prstGeom>
        </p:spPr>
        <p:txBody>
          <a:bodyPr wrap="none">
            <a:spAutoFit/>
          </a:bodyPr>
          <a:lstStyle/>
          <a:p>
            <a:pPr algn="ctr"/>
            <a:r>
              <a:rPr lang="ja-JP" altLang="en-US" dirty="0">
                <a:latin typeface="HGPMinchoE" charset="-128"/>
                <a:ea typeface="HGPMinchoE" charset="-128"/>
                <a:cs typeface="HGPMinchoE" charset="-128"/>
              </a:rPr>
              <a:t>消費者は</a:t>
            </a:r>
            <a:endParaRPr lang="en-US" altLang="ja-JP" dirty="0">
              <a:latin typeface="HGPMinchoE" charset="-128"/>
              <a:ea typeface="HGPMinchoE" charset="-128"/>
              <a:cs typeface="HGPMinchoE" charset="-128"/>
            </a:endParaRPr>
          </a:p>
          <a:p>
            <a:pPr algn="ctr"/>
            <a:r>
              <a:rPr lang="ja-JP" altLang="en-US" sz="2000" u="sng" dirty="0">
                <a:latin typeface="HGPMinchoE" charset="-128"/>
                <a:ea typeface="HGPMinchoE" charset="-128"/>
                <a:cs typeface="HGPMinchoE" charset="-128"/>
              </a:rPr>
              <a:t>ガストのクーポンに</a:t>
            </a:r>
            <a:endParaRPr lang="en-US" altLang="ja-JP" sz="2000" u="sng" dirty="0">
              <a:latin typeface="HGPMinchoE" charset="-128"/>
              <a:ea typeface="HGPMinchoE" charset="-128"/>
              <a:cs typeface="HGPMinchoE" charset="-128"/>
            </a:endParaRPr>
          </a:p>
          <a:p>
            <a:pPr algn="ctr"/>
            <a:r>
              <a:rPr lang="ja-JP" altLang="en-US" dirty="0">
                <a:latin typeface="HGPMinchoE" charset="-128"/>
                <a:ea typeface="HGPMinchoE" charset="-128"/>
                <a:cs typeface="HGPMinchoE" charset="-128"/>
              </a:rPr>
              <a:t>基準がある</a:t>
            </a:r>
          </a:p>
        </p:txBody>
      </p:sp>
      <p:pic>
        <p:nvPicPr>
          <p:cNvPr id="9" name="図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4509" y="2985815"/>
            <a:ext cx="1805493" cy="1805493"/>
          </a:xfrm>
          <a:prstGeom prst="rect">
            <a:avLst/>
          </a:prstGeom>
        </p:spPr>
      </p:pic>
      <p:pic>
        <p:nvPicPr>
          <p:cNvPr id="14" name="図 13"/>
          <p:cNvPicPr>
            <a:picLocks noChangeAspect="1"/>
          </p:cNvPicPr>
          <p:nvPr/>
        </p:nvPicPr>
        <p:blipFill>
          <a:blip r:embed="rId4"/>
          <a:stretch>
            <a:fillRect/>
          </a:stretch>
        </p:blipFill>
        <p:spPr>
          <a:xfrm>
            <a:off x="9046265" y="2673151"/>
            <a:ext cx="2540000" cy="2540000"/>
          </a:xfrm>
          <a:prstGeom prst="rect">
            <a:avLst/>
          </a:prstGeom>
        </p:spPr>
      </p:pic>
      <p:sp>
        <p:nvSpPr>
          <p:cNvPr id="15" name="正方形/長方形 14"/>
          <p:cNvSpPr/>
          <p:nvPr/>
        </p:nvSpPr>
        <p:spPr>
          <a:xfrm>
            <a:off x="6687261" y="6344449"/>
            <a:ext cx="6803760" cy="523220"/>
          </a:xfrm>
          <a:prstGeom prst="rect">
            <a:avLst/>
          </a:prstGeom>
        </p:spPr>
        <p:txBody>
          <a:bodyPr wrap="square">
            <a:spAutoFit/>
          </a:bodyPr>
          <a:lstStyle/>
          <a:p>
            <a:r>
              <a:rPr lang="ja-JP" altLang="en-US" sz="800" dirty="0">
                <a:latin typeface="HGPｺﾞｼｯｸE" panose="020B0900000000000000" pitchFamily="50" charset="-128"/>
                <a:ea typeface="HGPｺﾞｼｯｸE" panose="020B0900000000000000" pitchFamily="50" charset="-128"/>
              </a:rPr>
              <a:t>ガストアプリ　お得なクーポンが使える便利なアプリ</a:t>
            </a:r>
            <a:r>
              <a:rPr lang="en-US" altLang="ja-JP" sz="800" dirty="0">
                <a:latin typeface="HGPｺﾞｼｯｸE" panose="020B0900000000000000" pitchFamily="50" charset="-128"/>
                <a:ea typeface="HGPｺﾞｼｯｸE" panose="020B0900000000000000" pitchFamily="50" charset="-128"/>
              </a:rPr>
              <a:t>https://www.app-ranking.net/id/906930478</a:t>
            </a:r>
          </a:p>
          <a:p>
            <a:r>
              <a:rPr lang="en-US" altLang="ja-JP" sz="1000" dirty="0">
                <a:hlinkClick r:id="rId5"/>
              </a:rPr>
              <a:t>http://mangatop.info/sozai/jinbutuman/1624/</a:t>
            </a:r>
            <a:endParaRPr lang="en-US" altLang="ja-JP" sz="1000" dirty="0"/>
          </a:p>
          <a:p>
            <a:endParaRPr lang="ja-JP" altLang="en-US" sz="1000" dirty="0"/>
          </a:p>
        </p:txBody>
      </p:sp>
    </p:spTree>
    <p:extLst>
      <p:ext uri="{BB962C8B-B14F-4D97-AF65-F5344CB8AC3E}">
        <p14:creationId xmlns:p14="http://schemas.microsoft.com/office/powerpoint/2010/main" val="1466549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8955" y="541672"/>
            <a:ext cx="7324385" cy="1325563"/>
          </a:xfrm>
        </p:spPr>
        <p:txBody>
          <a:bodyPr>
            <a:normAutofit/>
          </a:bodyPr>
          <a:lstStyle/>
          <a:p>
            <a:r>
              <a:rPr kumimoji="1" lang="ja-JP" altLang="en-US" sz="2800" dirty="0">
                <a:latin typeface="HGSMinchoE" charset="-128"/>
                <a:ea typeface="HGSMinchoE" charset="-128"/>
                <a:cs typeface="HGSMinchoE" charset="-128"/>
              </a:rPr>
              <a:t>安易に価格を下げると？？</a:t>
            </a:r>
          </a:p>
        </p:txBody>
      </p:sp>
      <p:sp>
        <p:nvSpPr>
          <p:cNvPr id="3" name="コンテンツ プレースホルダー 2"/>
          <p:cNvSpPr>
            <a:spLocks noGrp="1"/>
          </p:cNvSpPr>
          <p:nvPr>
            <p:ph idx="1"/>
          </p:nvPr>
        </p:nvSpPr>
        <p:spPr>
          <a:xfrm>
            <a:off x="838200" y="1551313"/>
            <a:ext cx="10515600" cy="3586484"/>
          </a:xfrm>
        </p:spPr>
        <p:txBody>
          <a:bodyPr>
            <a:normAutofit/>
          </a:bodyPr>
          <a:lstStyle/>
          <a:p>
            <a:pPr marL="0" indent="0">
              <a:lnSpc>
                <a:spcPct val="100000"/>
              </a:lnSpc>
              <a:buNone/>
            </a:pPr>
            <a:r>
              <a:rPr kumimoji="1" lang="ja-JP" altLang="en-US" sz="2400" dirty="0">
                <a:latin typeface="MS Mincho" charset="-128"/>
                <a:ea typeface="MS Mincho" charset="-128"/>
                <a:cs typeface="MS Mincho" charset="-128"/>
              </a:rPr>
              <a:t>　</a:t>
            </a:r>
            <a:r>
              <a:rPr kumimoji="1" lang="ja-JP" altLang="en-US" sz="2400" u="sng" dirty="0">
                <a:latin typeface="MS Mincho" charset="-128"/>
                <a:ea typeface="MS Mincho" charset="-128"/>
                <a:cs typeface="MS Mincho" charset="-128"/>
              </a:rPr>
              <a:t>一度価格を下げる</a:t>
            </a:r>
            <a:r>
              <a:rPr lang="ja-JP" altLang="en-US" sz="2400" u="sng" dirty="0">
                <a:latin typeface="MS Mincho" charset="-128"/>
                <a:ea typeface="MS Mincho" charset="-128"/>
                <a:cs typeface="MS Mincho" charset="-128"/>
              </a:rPr>
              <a:t>➡</a:t>
            </a:r>
            <a:r>
              <a:rPr kumimoji="1" lang="ja-JP" altLang="en-US" sz="2400" u="sng" dirty="0">
                <a:latin typeface="MS Mincho" charset="-128"/>
                <a:ea typeface="MS Mincho" charset="-128"/>
                <a:cs typeface="MS Mincho" charset="-128"/>
              </a:rPr>
              <a:t>消費者が期待する価格も下がる➡すぐには戻らない。</a:t>
            </a:r>
            <a:endParaRPr lang="en-US" altLang="ja-JP" sz="2400" u="sng" dirty="0">
              <a:latin typeface="MS Mincho" charset="-128"/>
              <a:ea typeface="MS Mincho" charset="-128"/>
              <a:cs typeface="MS Mincho" charset="-128"/>
            </a:endParaRPr>
          </a:p>
          <a:p>
            <a:pPr marL="0" indent="0">
              <a:lnSpc>
                <a:spcPct val="100000"/>
              </a:lnSpc>
              <a:buNone/>
            </a:pPr>
            <a:endParaRPr kumimoji="1" lang="en-US" altLang="ja-JP" dirty="0">
              <a:latin typeface="MS Mincho" charset="-128"/>
              <a:ea typeface="MS Mincho" charset="-128"/>
              <a:cs typeface="MS Mincho" charset="-128"/>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24</a:t>
            </a:fld>
            <a:endParaRPr kumimoji="1" lang="ja-JP" altLang="en-US" dirty="0"/>
          </a:p>
        </p:txBody>
      </p:sp>
      <p:sp>
        <p:nvSpPr>
          <p:cNvPr id="5" name="テキスト ボックス 4"/>
          <p:cNvSpPr txBox="1"/>
          <p:nvPr/>
        </p:nvSpPr>
        <p:spPr>
          <a:xfrm>
            <a:off x="5977720" y="6400412"/>
            <a:ext cx="4380931" cy="276999"/>
          </a:xfrm>
          <a:prstGeom prst="rect">
            <a:avLst/>
          </a:prstGeom>
          <a:noFill/>
        </p:spPr>
        <p:txBody>
          <a:bodyPr wrap="square" rtlCol="0">
            <a:spAutoFit/>
          </a:bodyPr>
          <a:lstStyle/>
          <a:p>
            <a:r>
              <a:rPr kumimoji="1" lang="ja-JP" altLang="en-US" sz="1200" dirty="0"/>
              <a:t>価格優位戦略、ﾏｲｹﾙ・</a:t>
            </a:r>
            <a:r>
              <a:rPr lang="en-US" altLang="ja-JP" sz="1200" dirty="0"/>
              <a:t>V</a:t>
            </a:r>
            <a:r>
              <a:rPr lang="ja-JP" altLang="en-US" sz="1200" dirty="0" err="1"/>
              <a:t>．</a:t>
            </a:r>
            <a:r>
              <a:rPr lang="ja-JP" altLang="en-US" sz="1200" dirty="0"/>
              <a:t>ﾏｰﾝ、ｴﾘｯｸ・</a:t>
            </a:r>
            <a:r>
              <a:rPr lang="en-US" altLang="ja-JP" sz="1200" dirty="0"/>
              <a:t>V.</a:t>
            </a:r>
            <a:r>
              <a:rPr lang="ja-JP" altLang="en-US" sz="1200" dirty="0"/>
              <a:t>ﾛｸﾞﾅｰ、ｸﾚｲｸﾞ・</a:t>
            </a:r>
            <a:r>
              <a:rPr lang="en-US" altLang="ja-JP" sz="1200" dirty="0"/>
              <a:t>C</a:t>
            </a:r>
            <a:r>
              <a:rPr lang="ja-JP" altLang="en-US" sz="1200" dirty="0"/>
              <a:t>ザワダ著</a:t>
            </a:r>
            <a:endParaRPr lang="en-US" altLang="ja-JP" sz="1200" dirty="0"/>
          </a:p>
        </p:txBody>
      </p:sp>
      <p:pic>
        <p:nvPicPr>
          <p:cNvPr id="7" name="図 6">
            <a:extLst>
              <a:ext uri="{FF2B5EF4-FFF2-40B4-BE49-F238E27FC236}">
                <a16:creationId xmlns:a16="http://schemas.microsoft.com/office/drawing/2014/main" id="{382158E9-8BA4-436B-AF99-BAADE4ABD5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3318" y="1992539"/>
            <a:ext cx="3347830" cy="2377898"/>
          </a:xfrm>
          <a:prstGeom prst="rect">
            <a:avLst/>
          </a:prstGeom>
        </p:spPr>
      </p:pic>
      <p:sp>
        <p:nvSpPr>
          <p:cNvPr id="8" name="正方形/長方形 7">
            <a:extLst>
              <a:ext uri="{FF2B5EF4-FFF2-40B4-BE49-F238E27FC236}">
                <a16:creationId xmlns:a16="http://schemas.microsoft.com/office/drawing/2014/main" id="{8768EA3B-B46C-4C92-82AD-BF48AF0B7DB0}"/>
              </a:ext>
            </a:extLst>
          </p:cNvPr>
          <p:cNvSpPr/>
          <p:nvPr/>
        </p:nvSpPr>
        <p:spPr>
          <a:xfrm>
            <a:off x="1681124" y="4388215"/>
            <a:ext cx="2451516" cy="723059"/>
          </a:xfrm>
          <a:prstGeom prst="rect">
            <a:avLst/>
          </a:prstGeom>
          <a:ln w="28575">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000" b="1" dirty="0"/>
              <a:t>NY</a:t>
            </a:r>
            <a:r>
              <a:rPr kumimoji="1" lang="ja-JP" altLang="en-US" sz="2000" b="1" dirty="0"/>
              <a:t>－</a:t>
            </a:r>
            <a:r>
              <a:rPr kumimoji="1" lang="en-US" altLang="ja-JP" sz="2000" b="1" dirty="0"/>
              <a:t>LA</a:t>
            </a:r>
            <a:r>
              <a:rPr kumimoji="1" lang="ja-JP" altLang="en-US" sz="2000" b="1" dirty="0"/>
              <a:t>間　１９９ドルまで値引き</a:t>
            </a:r>
          </a:p>
        </p:txBody>
      </p:sp>
      <p:sp>
        <p:nvSpPr>
          <p:cNvPr id="9" name="矢印: 右 8">
            <a:extLst>
              <a:ext uri="{FF2B5EF4-FFF2-40B4-BE49-F238E27FC236}">
                <a16:creationId xmlns:a16="http://schemas.microsoft.com/office/drawing/2014/main" id="{64C18DB0-0D38-447C-BE0D-1997028326EE}"/>
              </a:ext>
            </a:extLst>
          </p:cNvPr>
          <p:cNvSpPr/>
          <p:nvPr/>
        </p:nvSpPr>
        <p:spPr>
          <a:xfrm>
            <a:off x="4926990" y="3429477"/>
            <a:ext cx="2101459" cy="758440"/>
          </a:xfrm>
          <a:prstGeom prst="rightArrow">
            <a:avLst/>
          </a:prstGeom>
          <a:solidFill>
            <a:srgbClr val="88C3D6"/>
          </a:solidFill>
          <a:ln w="28575">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552539A5-EC75-464D-BE3F-B87D64670A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71266" y="2219621"/>
            <a:ext cx="2641239" cy="2249868"/>
          </a:xfrm>
          <a:prstGeom prst="rect">
            <a:avLst/>
          </a:prstGeom>
        </p:spPr>
      </p:pic>
      <p:sp>
        <p:nvSpPr>
          <p:cNvPr id="12" name="正方形/長方形 11">
            <a:extLst>
              <a:ext uri="{FF2B5EF4-FFF2-40B4-BE49-F238E27FC236}">
                <a16:creationId xmlns:a16="http://schemas.microsoft.com/office/drawing/2014/main" id="{1AFAC31C-5284-4250-8A27-2385B3BB8DA4}"/>
              </a:ext>
            </a:extLst>
          </p:cNvPr>
          <p:cNvSpPr/>
          <p:nvPr/>
        </p:nvSpPr>
        <p:spPr>
          <a:xfrm>
            <a:off x="7427079" y="4321968"/>
            <a:ext cx="3129612" cy="941133"/>
          </a:xfrm>
          <a:prstGeom prst="rect">
            <a:avLst/>
          </a:prstGeom>
          <a:ln w="28575">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b="1" dirty="0"/>
              <a:t>客は１９９ドルが妥当と感じ通常価格では利用しない</a:t>
            </a:r>
          </a:p>
        </p:txBody>
      </p:sp>
      <p:sp>
        <p:nvSpPr>
          <p:cNvPr id="13" name="テキスト ボックス 12">
            <a:extLst>
              <a:ext uri="{FF2B5EF4-FFF2-40B4-BE49-F238E27FC236}">
                <a16:creationId xmlns:a16="http://schemas.microsoft.com/office/drawing/2014/main" id="{AB19D052-41CA-4D14-8E88-4F430912BB5C}"/>
              </a:ext>
            </a:extLst>
          </p:cNvPr>
          <p:cNvSpPr txBox="1"/>
          <p:nvPr/>
        </p:nvSpPr>
        <p:spPr>
          <a:xfrm>
            <a:off x="2662859" y="5450532"/>
            <a:ext cx="6866282" cy="584775"/>
          </a:xfrm>
          <a:prstGeom prst="rect">
            <a:avLst/>
          </a:prstGeom>
          <a:noFill/>
        </p:spPr>
        <p:txBody>
          <a:bodyPr wrap="square" rtlCol="0">
            <a:spAutoFit/>
          </a:bodyPr>
          <a:lstStyle/>
          <a:p>
            <a:r>
              <a:rPr kumimoji="1" lang="ja-JP" altLang="en-US" sz="3200">
                <a:solidFill>
                  <a:srgbClr val="C00000"/>
                </a:solidFill>
                <a:latin typeface="HGSMinchoE" charset="-128"/>
                <a:ea typeface="HGSMinchoE" charset="-128"/>
                <a:cs typeface="HGSMinchoE" charset="-128"/>
              </a:rPr>
              <a:t>➡　この</a:t>
            </a:r>
            <a:r>
              <a:rPr kumimoji="1" lang="ja-JP" altLang="en-US" sz="3200" dirty="0">
                <a:solidFill>
                  <a:srgbClr val="C00000"/>
                </a:solidFill>
                <a:latin typeface="HGSMinchoE" charset="-128"/>
                <a:ea typeface="HGSMinchoE" charset="-128"/>
                <a:cs typeface="HGSMinchoE" charset="-128"/>
              </a:rPr>
              <a:t>路線を使う顧客は激減した</a:t>
            </a:r>
          </a:p>
        </p:txBody>
      </p:sp>
      <p:sp>
        <p:nvSpPr>
          <p:cNvPr id="6" name="テキスト ボックス 5"/>
          <p:cNvSpPr txBox="1"/>
          <p:nvPr/>
        </p:nvSpPr>
        <p:spPr>
          <a:xfrm>
            <a:off x="245063" y="189286"/>
            <a:ext cx="2236510" cy="707886"/>
          </a:xfrm>
          <a:prstGeom prst="rect">
            <a:avLst/>
          </a:prstGeom>
          <a:noFill/>
        </p:spPr>
        <p:txBody>
          <a:bodyPr wrap="none" rtlCol="0">
            <a:spAutoFit/>
          </a:bodyPr>
          <a:lstStyle/>
          <a:p>
            <a:r>
              <a:rPr kumimoji="1" lang="ja-JP" altLang="en-US" sz="4000">
                <a:latin typeface="HGPMinchoE" charset="-128"/>
                <a:ea typeface="HGPMinchoE" charset="-128"/>
                <a:cs typeface="HGPMinchoE" charset="-128"/>
              </a:rPr>
              <a:t>失敗事例</a:t>
            </a:r>
          </a:p>
        </p:txBody>
      </p:sp>
    </p:spTree>
    <p:extLst>
      <p:ext uri="{BB962C8B-B14F-4D97-AF65-F5344CB8AC3E}">
        <p14:creationId xmlns:p14="http://schemas.microsoft.com/office/powerpoint/2010/main" val="2856766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948" y="42587"/>
            <a:ext cx="10515600" cy="756311"/>
          </a:xfrm>
        </p:spPr>
        <p:txBody>
          <a:bodyPr>
            <a:normAutofit/>
          </a:bodyPr>
          <a:lstStyle/>
          <a:p>
            <a:r>
              <a:rPr kumimoji="1" lang="ja-JP" altLang="en-US" sz="2800" dirty="0">
                <a:latin typeface="HGPMinchoE" charset="-128"/>
                <a:ea typeface="HGPMinchoE" charset="-128"/>
                <a:cs typeface="HGPMinchoE" charset="-128"/>
              </a:rPr>
              <a:t>クーポン配布</a:t>
            </a:r>
            <a:r>
              <a:rPr lang="ja-JP" altLang="en-US" sz="2800" dirty="0">
                <a:latin typeface="HGPMinchoE" charset="-128"/>
                <a:ea typeface="HGPMinchoE" charset="-128"/>
                <a:cs typeface="HGPMinchoE" charset="-128"/>
              </a:rPr>
              <a:t>による</a:t>
            </a:r>
            <a:r>
              <a:rPr kumimoji="1" lang="ja-JP" altLang="en-US" sz="2800" dirty="0">
                <a:latin typeface="HGPMinchoE" charset="-128"/>
                <a:ea typeface="HGPMinchoE" charset="-128"/>
                <a:cs typeface="HGPMinchoE" charset="-128"/>
              </a:rPr>
              <a:t>マイナス効果</a:t>
            </a:r>
            <a:r>
              <a:rPr lang="ja-JP" altLang="en-US" sz="2800" dirty="0">
                <a:latin typeface="HGPMinchoE" charset="-128"/>
                <a:ea typeface="HGPMinchoE" charset="-128"/>
                <a:cs typeface="HGPMinchoE" charset="-128"/>
              </a:rPr>
              <a:t>の</a:t>
            </a:r>
            <a:r>
              <a:rPr kumimoji="1" lang="ja-JP" altLang="en-US" sz="4000" dirty="0">
                <a:latin typeface="HGPMinchoE" charset="-128"/>
                <a:ea typeface="HGPMinchoE" charset="-128"/>
                <a:cs typeface="HGPMinchoE" charset="-128"/>
              </a:rPr>
              <a:t>３</a:t>
            </a:r>
            <a:r>
              <a:rPr kumimoji="1" lang="ja-JP" altLang="en-US" sz="2800" dirty="0">
                <a:latin typeface="HGPMinchoE" charset="-128"/>
                <a:ea typeface="HGPMinchoE" charset="-128"/>
                <a:cs typeface="HGPMinchoE" charset="-128"/>
              </a:rPr>
              <a:t>パターン</a:t>
            </a: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25</a:t>
            </a:fld>
            <a:endParaRPr kumimoji="1" lang="ja-JP" altLang="en-US" dirty="0"/>
          </a:p>
        </p:txBody>
      </p:sp>
      <p:pic>
        <p:nvPicPr>
          <p:cNvPr id="6" name="図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7523" y="6557814"/>
            <a:ext cx="3592462" cy="327322"/>
          </a:xfrm>
          <a:prstGeom prst="rect">
            <a:avLst/>
          </a:prstGeom>
        </p:spPr>
      </p:pic>
      <p:sp>
        <p:nvSpPr>
          <p:cNvPr id="25" name="タイトル 1"/>
          <p:cNvSpPr txBox="1">
            <a:spLocks/>
          </p:cNvSpPr>
          <p:nvPr/>
        </p:nvSpPr>
        <p:spPr>
          <a:xfrm>
            <a:off x="2907417" y="5329134"/>
            <a:ext cx="64229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MS Mincho" charset="-128"/>
                <a:ea typeface="MS Mincho" charset="-128"/>
                <a:cs typeface="MS Mincho" charset="-128"/>
              </a:rPr>
              <a:t>結果的に</a:t>
            </a:r>
            <a:endParaRPr lang="en-US" altLang="ja-JP" sz="2400" dirty="0">
              <a:latin typeface="MS Mincho" charset="-128"/>
              <a:ea typeface="MS Mincho" charset="-128"/>
              <a:cs typeface="MS Mincho" charset="-128"/>
            </a:endParaRPr>
          </a:p>
          <a:p>
            <a:pPr algn="ctr"/>
            <a:r>
              <a:rPr lang="ja-JP" altLang="en-US" sz="2400" dirty="0">
                <a:latin typeface="MS Mincho" charset="-128"/>
                <a:ea typeface="MS Mincho" charset="-128"/>
                <a:cs typeface="MS Mincho" charset="-128"/>
              </a:rPr>
              <a:t>クーポンが</a:t>
            </a:r>
            <a:r>
              <a:rPr lang="ja-JP" altLang="en-US" sz="3600" u="sng" dirty="0">
                <a:solidFill>
                  <a:srgbClr val="C00000"/>
                </a:solidFill>
                <a:latin typeface="HGSMinchoE" charset="-128"/>
                <a:ea typeface="HGSMinchoE" charset="-128"/>
                <a:cs typeface="HGSMinchoE" charset="-128"/>
              </a:rPr>
              <a:t>利益を下げる</a:t>
            </a:r>
            <a:r>
              <a:rPr lang="ja-JP" altLang="en-US" sz="2400" dirty="0">
                <a:latin typeface="MS Mincho" charset="-128"/>
                <a:ea typeface="MS Mincho" charset="-128"/>
                <a:cs typeface="MS Mincho" charset="-128"/>
              </a:rPr>
              <a:t>ことになる</a:t>
            </a:r>
          </a:p>
        </p:txBody>
      </p:sp>
      <p:sp>
        <p:nvSpPr>
          <p:cNvPr id="13" name="角丸四角形 12"/>
          <p:cNvSpPr/>
          <p:nvPr/>
        </p:nvSpPr>
        <p:spPr>
          <a:xfrm>
            <a:off x="808452" y="954679"/>
            <a:ext cx="2594988" cy="1044565"/>
          </a:xfrm>
          <a:prstGeom prst="roundRect">
            <a:avLst/>
          </a:prstGeom>
          <a:noFill/>
          <a:ln w="28575">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6" name="角丸四角形 15"/>
          <p:cNvSpPr/>
          <p:nvPr/>
        </p:nvSpPr>
        <p:spPr>
          <a:xfrm>
            <a:off x="8882411" y="2361093"/>
            <a:ext cx="2675949" cy="866831"/>
          </a:xfrm>
          <a:prstGeom prst="roundRect">
            <a:avLst/>
          </a:prstGeom>
          <a:noFill/>
          <a:ln w="28575">
            <a:solidFill>
              <a:srgbClr val="D6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7" name="角丸四角形 16"/>
          <p:cNvSpPr/>
          <p:nvPr/>
        </p:nvSpPr>
        <p:spPr>
          <a:xfrm>
            <a:off x="8882411" y="825201"/>
            <a:ext cx="2662879" cy="954379"/>
          </a:xfrm>
          <a:prstGeom prst="roundRect">
            <a:avLst/>
          </a:prstGeom>
          <a:noFill/>
          <a:ln w="28575">
            <a:solidFill>
              <a:srgbClr val="D6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9" name="角丸四角形 18"/>
          <p:cNvSpPr/>
          <p:nvPr/>
        </p:nvSpPr>
        <p:spPr>
          <a:xfrm>
            <a:off x="793418" y="2361604"/>
            <a:ext cx="2594988" cy="866320"/>
          </a:xfrm>
          <a:prstGeom prst="roundRect">
            <a:avLst/>
          </a:prstGeom>
          <a:noFill/>
          <a:ln w="28575">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nvGrpSpPr>
          <p:cNvPr id="3" name="図形グループ 2"/>
          <p:cNvGrpSpPr/>
          <p:nvPr/>
        </p:nvGrpSpPr>
        <p:grpSpPr>
          <a:xfrm>
            <a:off x="4913244" y="846327"/>
            <a:ext cx="2519329" cy="2381597"/>
            <a:chOff x="4865862" y="1309130"/>
            <a:chExt cx="2519329" cy="2381597"/>
          </a:xfrm>
        </p:grpSpPr>
        <p:sp>
          <p:nvSpPr>
            <p:cNvPr id="7" name="角丸四角形 6"/>
            <p:cNvSpPr/>
            <p:nvPr/>
          </p:nvSpPr>
          <p:spPr>
            <a:xfrm>
              <a:off x="4882622" y="1309130"/>
              <a:ext cx="2502569" cy="450528"/>
            </a:xfrm>
            <a:prstGeom prst="roundRect">
              <a:avLst/>
            </a:prstGeom>
            <a:noFill/>
            <a:ln w="28575">
              <a:solidFill>
                <a:srgbClr val="AED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4" name="角丸四角形 13"/>
            <p:cNvSpPr/>
            <p:nvPr/>
          </p:nvSpPr>
          <p:spPr>
            <a:xfrm>
              <a:off x="4874444" y="2034713"/>
              <a:ext cx="2502569" cy="450528"/>
            </a:xfrm>
            <a:prstGeom prst="roundRect">
              <a:avLst/>
            </a:prstGeom>
            <a:noFill/>
            <a:ln w="28575">
              <a:solidFill>
                <a:srgbClr val="AED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5" name="角丸四角形 14"/>
            <p:cNvSpPr/>
            <p:nvPr/>
          </p:nvSpPr>
          <p:spPr>
            <a:xfrm>
              <a:off x="4865862" y="2816080"/>
              <a:ext cx="2498135" cy="874647"/>
            </a:xfrm>
            <a:prstGeom prst="roundRect">
              <a:avLst/>
            </a:prstGeom>
            <a:noFill/>
            <a:ln w="28575">
              <a:solidFill>
                <a:srgbClr val="AED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8" name="正方形/長方形 7"/>
            <p:cNvSpPr/>
            <p:nvPr/>
          </p:nvSpPr>
          <p:spPr>
            <a:xfrm>
              <a:off x="5120503" y="1317301"/>
              <a:ext cx="1911100" cy="369332"/>
            </a:xfrm>
            <a:prstGeom prst="rect">
              <a:avLst/>
            </a:prstGeom>
          </p:spPr>
          <p:txBody>
            <a:bodyPr wrap="none">
              <a:spAutoFit/>
            </a:bodyPr>
            <a:lstStyle/>
            <a:p>
              <a:pPr algn="ctr" latinLnBrk="1"/>
              <a:r>
                <a:rPr lang="ja-JP" altLang="ja-JP" dirty="0">
                  <a:latin typeface="MS PMincho" charset="-128"/>
                  <a:ea typeface="MS PMincho" charset="-128"/>
                  <a:cs typeface="MS PMincho" charset="-128"/>
                </a:rPr>
                <a:t>クーポンで売上</a:t>
              </a:r>
              <a:r>
                <a:rPr lang="ja-JP" altLang="en-US" dirty="0">
                  <a:latin typeface="MS PMincho" charset="-128"/>
                  <a:ea typeface="MS PMincho" charset="-128"/>
                  <a:cs typeface="MS PMincho" charset="-128"/>
                </a:rPr>
                <a:t>増</a:t>
              </a:r>
              <a:endParaRPr lang="en-US" altLang="ja-JP" dirty="0">
                <a:latin typeface="MS PMincho" charset="-128"/>
                <a:ea typeface="MS PMincho" charset="-128"/>
                <a:cs typeface="MS PMincho" charset="-128"/>
              </a:endParaRPr>
            </a:p>
          </p:txBody>
        </p:sp>
        <p:sp>
          <p:nvSpPr>
            <p:cNvPr id="9" name="正方形/長方形 8"/>
            <p:cNvSpPr/>
            <p:nvPr/>
          </p:nvSpPr>
          <p:spPr>
            <a:xfrm>
              <a:off x="5158956" y="2024113"/>
              <a:ext cx="1933543" cy="369332"/>
            </a:xfrm>
            <a:prstGeom prst="rect">
              <a:avLst/>
            </a:prstGeom>
          </p:spPr>
          <p:txBody>
            <a:bodyPr wrap="none">
              <a:spAutoFit/>
            </a:bodyPr>
            <a:lstStyle/>
            <a:p>
              <a:pPr algn="ctr" latinLnBrk="1"/>
              <a:r>
                <a:rPr lang="ja-JP" altLang="ja-JP" dirty="0">
                  <a:latin typeface="MS PMincho" charset="-128"/>
                  <a:ea typeface="MS PMincho" charset="-128"/>
                  <a:cs typeface="MS PMincho" charset="-128"/>
                </a:rPr>
                <a:t>クーポン大量配布</a:t>
              </a:r>
              <a:endParaRPr lang="en-US" altLang="ja-JP" dirty="0">
                <a:latin typeface="MS PMincho" charset="-128"/>
                <a:ea typeface="MS PMincho" charset="-128"/>
                <a:cs typeface="MS PMincho" charset="-128"/>
              </a:endParaRPr>
            </a:p>
          </p:txBody>
        </p:sp>
        <p:sp>
          <p:nvSpPr>
            <p:cNvPr id="10" name="正方形/長方形 9"/>
            <p:cNvSpPr/>
            <p:nvPr/>
          </p:nvSpPr>
          <p:spPr>
            <a:xfrm>
              <a:off x="4939535" y="2922181"/>
              <a:ext cx="2425659" cy="646331"/>
            </a:xfrm>
            <a:prstGeom prst="rect">
              <a:avLst/>
            </a:prstGeom>
          </p:spPr>
          <p:txBody>
            <a:bodyPr wrap="square">
              <a:spAutoFit/>
            </a:bodyPr>
            <a:lstStyle/>
            <a:p>
              <a:pPr algn="ctr" latinLnBrk="1"/>
              <a:r>
                <a:rPr lang="ja-JP" altLang="ja-JP" dirty="0">
                  <a:latin typeface="MS PMincho" charset="-128"/>
                  <a:ea typeface="MS PMincho" charset="-128"/>
                  <a:cs typeface="MS PMincho" charset="-128"/>
                </a:rPr>
                <a:t>クーポン以外で</a:t>
              </a:r>
              <a:endParaRPr lang="en-US" altLang="ja-JP" dirty="0">
                <a:latin typeface="MS PMincho" charset="-128"/>
                <a:ea typeface="MS PMincho" charset="-128"/>
                <a:cs typeface="MS PMincho" charset="-128"/>
              </a:endParaRPr>
            </a:p>
            <a:p>
              <a:pPr algn="ctr" latinLnBrk="1"/>
              <a:r>
                <a:rPr lang="ja-JP" altLang="en-US" dirty="0">
                  <a:latin typeface="MS PMincho" charset="-128"/>
                  <a:ea typeface="MS PMincho" charset="-128"/>
                  <a:cs typeface="MS PMincho" charset="-128"/>
                </a:rPr>
                <a:t>買う人が減る</a:t>
              </a:r>
              <a:endParaRPr lang="en-US" altLang="ja-JP" sz="2800" dirty="0">
                <a:solidFill>
                  <a:srgbClr val="FF0000"/>
                </a:solidFill>
                <a:latin typeface="MS PMincho" charset="-128"/>
                <a:ea typeface="MS PMincho" charset="-128"/>
                <a:cs typeface="MS PMincho" charset="-128"/>
              </a:endParaRPr>
            </a:p>
          </p:txBody>
        </p:sp>
      </p:grpSp>
      <p:sp>
        <p:nvSpPr>
          <p:cNvPr id="11" name="正方形/長方形 10"/>
          <p:cNvSpPr/>
          <p:nvPr/>
        </p:nvSpPr>
        <p:spPr>
          <a:xfrm>
            <a:off x="1029527" y="997287"/>
            <a:ext cx="2041001" cy="923330"/>
          </a:xfrm>
          <a:prstGeom prst="rect">
            <a:avLst/>
          </a:prstGeom>
        </p:spPr>
        <p:txBody>
          <a:bodyPr wrap="square">
            <a:spAutoFit/>
          </a:bodyPr>
          <a:lstStyle/>
          <a:p>
            <a:pPr lvl="0" algn="ctr" latinLnBrk="1"/>
            <a:r>
              <a:rPr lang="ja-JP" altLang="ja-JP" dirty="0">
                <a:latin typeface="MS PMincho" charset="-128"/>
                <a:ea typeface="MS PMincho" charset="-128"/>
                <a:cs typeface="MS PMincho" charset="-128"/>
              </a:rPr>
              <a:t>クーポン常態化、</a:t>
            </a:r>
            <a:endParaRPr lang="en-US" altLang="ja-JP" dirty="0">
              <a:latin typeface="MS PMincho" charset="-128"/>
              <a:ea typeface="MS PMincho" charset="-128"/>
              <a:cs typeface="MS PMincho" charset="-128"/>
            </a:endParaRPr>
          </a:p>
          <a:p>
            <a:pPr lvl="0" algn="ctr" latinLnBrk="1"/>
            <a:r>
              <a:rPr lang="ja-JP" altLang="ja-JP" dirty="0">
                <a:latin typeface="MS PMincho" charset="-128"/>
                <a:ea typeface="MS PMincho" charset="-128"/>
                <a:cs typeface="MS PMincho" charset="-128"/>
              </a:rPr>
              <a:t>安売りショップの</a:t>
            </a:r>
            <a:endParaRPr lang="en-US" altLang="ja-JP" dirty="0">
              <a:latin typeface="MS PMincho" charset="-128"/>
              <a:ea typeface="MS PMincho" charset="-128"/>
              <a:cs typeface="MS PMincho" charset="-128"/>
            </a:endParaRPr>
          </a:p>
          <a:p>
            <a:pPr lvl="0" algn="ctr" latinLnBrk="1"/>
            <a:r>
              <a:rPr lang="ja-JP" altLang="ja-JP" dirty="0">
                <a:latin typeface="MS PMincho" charset="-128"/>
                <a:ea typeface="MS PMincho" charset="-128"/>
                <a:cs typeface="MS PMincho" charset="-128"/>
              </a:rPr>
              <a:t>イメージ</a:t>
            </a:r>
            <a:r>
              <a:rPr lang="ja-JP" altLang="en-US" dirty="0">
                <a:latin typeface="MS PMincho" charset="-128"/>
                <a:ea typeface="MS PMincho" charset="-128"/>
                <a:cs typeface="MS PMincho" charset="-128"/>
              </a:rPr>
              <a:t>になる</a:t>
            </a:r>
            <a:endParaRPr lang="en-US" altLang="ja-JP" dirty="0">
              <a:latin typeface="MS PMincho" charset="-128"/>
              <a:ea typeface="MS PMincho" charset="-128"/>
              <a:cs typeface="MS PMincho" charset="-128"/>
            </a:endParaRPr>
          </a:p>
        </p:txBody>
      </p:sp>
      <p:sp>
        <p:nvSpPr>
          <p:cNvPr id="12" name="正方形/長方形 11"/>
          <p:cNvSpPr/>
          <p:nvPr/>
        </p:nvSpPr>
        <p:spPr>
          <a:xfrm>
            <a:off x="980389" y="2497257"/>
            <a:ext cx="2221046" cy="646331"/>
          </a:xfrm>
          <a:prstGeom prst="rect">
            <a:avLst/>
          </a:prstGeom>
        </p:spPr>
        <p:txBody>
          <a:bodyPr wrap="square">
            <a:spAutoFit/>
          </a:bodyPr>
          <a:lstStyle/>
          <a:p>
            <a:pPr lvl="0" algn="ctr" latinLnBrk="1"/>
            <a:r>
              <a:rPr lang="ja-JP" altLang="ja-JP" dirty="0">
                <a:latin typeface="MS PMincho" charset="-128"/>
                <a:ea typeface="MS PMincho" charset="-128"/>
                <a:cs typeface="MS PMincho" charset="-128"/>
              </a:rPr>
              <a:t>上得意客が</a:t>
            </a:r>
            <a:endParaRPr lang="en-US" altLang="ja-JP" dirty="0">
              <a:latin typeface="MS PMincho" charset="-128"/>
              <a:ea typeface="MS PMincho" charset="-128"/>
              <a:cs typeface="MS PMincho" charset="-128"/>
            </a:endParaRPr>
          </a:p>
          <a:p>
            <a:pPr lvl="0" algn="ctr" latinLnBrk="1"/>
            <a:r>
              <a:rPr lang="ja-JP" altLang="ja-JP" dirty="0">
                <a:latin typeface="MS PMincho" charset="-128"/>
                <a:ea typeface="MS PMincho" charset="-128"/>
                <a:cs typeface="MS PMincho" charset="-128"/>
              </a:rPr>
              <a:t>じわじわ離れていく</a:t>
            </a:r>
            <a:endParaRPr lang="en-US" altLang="ja-JP" dirty="0">
              <a:latin typeface="MS PMincho" charset="-128"/>
              <a:ea typeface="MS PMincho" charset="-128"/>
              <a:cs typeface="MS PMincho" charset="-128"/>
            </a:endParaRPr>
          </a:p>
        </p:txBody>
      </p:sp>
      <p:sp>
        <p:nvSpPr>
          <p:cNvPr id="21" name="正方形/長方形 20"/>
          <p:cNvSpPr/>
          <p:nvPr/>
        </p:nvSpPr>
        <p:spPr>
          <a:xfrm>
            <a:off x="8923203" y="973689"/>
            <a:ext cx="2675949" cy="646331"/>
          </a:xfrm>
          <a:prstGeom prst="rect">
            <a:avLst/>
          </a:prstGeom>
        </p:spPr>
        <p:txBody>
          <a:bodyPr wrap="square">
            <a:spAutoFit/>
          </a:bodyPr>
          <a:lstStyle/>
          <a:p>
            <a:pPr lvl="0" algn="ctr" latinLnBrk="1"/>
            <a:r>
              <a:rPr lang="ja-JP" altLang="ja-JP" dirty="0">
                <a:latin typeface="MS PMincho" charset="-128"/>
                <a:ea typeface="MS PMincho" charset="-128"/>
                <a:cs typeface="MS PMincho" charset="-128"/>
              </a:rPr>
              <a:t>クーポン</a:t>
            </a:r>
            <a:r>
              <a:rPr lang="ja-JP" altLang="en-US" dirty="0">
                <a:latin typeface="MS PMincho" charset="-128"/>
                <a:ea typeface="MS PMincho" charset="-128"/>
                <a:cs typeface="MS PMincho" charset="-128"/>
              </a:rPr>
              <a:t>効果減、</a:t>
            </a:r>
            <a:endParaRPr lang="en-US" altLang="ja-JP" dirty="0">
              <a:latin typeface="MS PMincho" charset="-128"/>
              <a:ea typeface="MS PMincho" charset="-128"/>
              <a:cs typeface="MS PMincho" charset="-128"/>
            </a:endParaRPr>
          </a:p>
          <a:p>
            <a:pPr lvl="0" algn="ctr" latinLnBrk="1"/>
            <a:r>
              <a:rPr lang="ja-JP" altLang="ja-JP" dirty="0">
                <a:latin typeface="MS PMincho" charset="-128"/>
                <a:ea typeface="MS PMincho" charset="-128"/>
                <a:cs typeface="MS PMincho" charset="-128"/>
              </a:rPr>
              <a:t>割引率を上げ</a:t>
            </a:r>
            <a:r>
              <a:rPr lang="ja-JP" altLang="en-US" dirty="0">
                <a:latin typeface="MS PMincho" charset="-128"/>
                <a:ea typeface="MS PMincho" charset="-128"/>
                <a:cs typeface="MS PMincho" charset="-128"/>
              </a:rPr>
              <a:t>る</a:t>
            </a:r>
            <a:endParaRPr lang="en-US" altLang="ja-JP" dirty="0">
              <a:latin typeface="MS PMincho" charset="-128"/>
              <a:ea typeface="MS PMincho" charset="-128"/>
              <a:cs typeface="MS PMincho" charset="-128"/>
            </a:endParaRPr>
          </a:p>
        </p:txBody>
      </p:sp>
      <p:sp>
        <p:nvSpPr>
          <p:cNvPr id="24" name="正方形/長方形 23"/>
          <p:cNvSpPr/>
          <p:nvPr/>
        </p:nvSpPr>
        <p:spPr>
          <a:xfrm>
            <a:off x="9477911" y="2567332"/>
            <a:ext cx="1471878" cy="369332"/>
          </a:xfrm>
          <a:prstGeom prst="rect">
            <a:avLst/>
          </a:prstGeom>
        </p:spPr>
        <p:txBody>
          <a:bodyPr wrap="none">
            <a:spAutoFit/>
          </a:bodyPr>
          <a:lstStyle/>
          <a:p>
            <a:pPr lvl="0" algn="ctr" latinLnBrk="1"/>
            <a:r>
              <a:rPr lang="ja-JP" altLang="ja-JP">
                <a:latin typeface="MS PMincho" charset="-128"/>
                <a:ea typeface="MS PMincho" charset="-128"/>
                <a:cs typeface="MS PMincho" charset="-128"/>
              </a:rPr>
              <a:t>クーポン乱発</a:t>
            </a:r>
            <a:endParaRPr lang="en-US" altLang="ja-JP" dirty="0">
              <a:latin typeface="MS PMincho" charset="-128"/>
              <a:ea typeface="MS PMincho" charset="-128"/>
              <a:cs typeface="MS PMincho" charset="-128"/>
            </a:endParaRPr>
          </a:p>
        </p:txBody>
      </p:sp>
      <p:grpSp>
        <p:nvGrpSpPr>
          <p:cNvPr id="30" name="図形グループ 29"/>
          <p:cNvGrpSpPr/>
          <p:nvPr/>
        </p:nvGrpSpPr>
        <p:grpSpPr>
          <a:xfrm>
            <a:off x="3569506" y="3638542"/>
            <a:ext cx="5185610" cy="1419819"/>
            <a:chOff x="4150895" y="4222146"/>
            <a:chExt cx="3958390" cy="1300349"/>
          </a:xfrm>
        </p:grpSpPr>
        <p:sp>
          <p:nvSpPr>
            <p:cNvPr id="18" name="テキスト ボックス 17"/>
            <p:cNvSpPr txBox="1"/>
            <p:nvPr/>
          </p:nvSpPr>
          <p:spPr>
            <a:xfrm>
              <a:off x="4616983" y="4497549"/>
              <a:ext cx="2766627" cy="648321"/>
            </a:xfrm>
            <a:prstGeom prst="rect">
              <a:avLst/>
            </a:prstGeom>
            <a:noFill/>
            <a:ln w="57150">
              <a:noFill/>
            </a:ln>
          </p:spPr>
          <p:txBody>
            <a:bodyPr wrap="square" rtlCol="0">
              <a:spAutoFit/>
            </a:bodyPr>
            <a:lstStyle/>
            <a:p>
              <a:r>
                <a:rPr lang="ja-JP" altLang="en-US" sz="4000" dirty="0">
                  <a:solidFill>
                    <a:srgbClr val="C00000"/>
                  </a:solidFill>
                  <a:latin typeface="HGPMinchoE" charset="-128"/>
                  <a:ea typeface="HGPMinchoE" charset="-128"/>
                  <a:cs typeface="HGPMinchoE" charset="-128"/>
                </a:rPr>
                <a:t>　粗利が下がる</a:t>
              </a:r>
              <a:endParaRPr kumimoji="1" lang="ja-JP" altLang="en-US" sz="4000" dirty="0">
                <a:solidFill>
                  <a:srgbClr val="C00000"/>
                </a:solidFill>
                <a:latin typeface="HGPMinchoE" charset="-128"/>
                <a:ea typeface="HGPMinchoE" charset="-128"/>
                <a:cs typeface="HGPMinchoE" charset="-128"/>
              </a:endParaRPr>
            </a:p>
          </p:txBody>
        </p:sp>
        <p:grpSp>
          <p:nvGrpSpPr>
            <p:cNvPr id="29" name="図形グループ 28"/>
            <p:cNvGrpSpPr/>
            <p:nvPr/>
          </p:nvGrpSpPr>
          <p:grpSpPr>
            <a:xfrm>
              <a:off x="4150895" y="4222146"/>
              <a:ext cx="3958390" cy="1300349"/>
              <a:chOff x="4150895" y="4222146"/>
              <a:chExt cx="3958390" cy="1300349"/>
            </a:xfrm>
          </p:grpSpPr>
          <p:sp>
            <p:nvSpPr>
              <p:cNvPr id="26" name="角丸四角形 25"/>
              <p:cNvSpPr/>
              <p:nvPr/>
            </p:nvSpPr>
            <p:spPr>
              <a:xfrm>
                <a:off x="4511459" y="4511457"/>
                <a:ext cx="3260941" cy="722362"/>
              </a:xfrm>
              <a:prstGeom prst="roundRect">
                <a:avLst/>
              </a:prstGeom>
              <a:noFill/>
              <a:ln w="57150">
                <a:solidFill>
                  <a:srgbClr val="D6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7" name="角丸四角形 26"/>
              <p:cNvSpPr/>
              <p:nvPr/>
            </p:nvSpPr>
            <p:spPr>
              <a:xfrm>
                <a:off x="4313320" y="4364866"/>
                <a:ext cx="3645569" cy="1003816"/>
              </a:xfrm>
              <a:prstGeom prst="roundRect">
                <a:avLst/>
              </a:prstGeom>
              <a:noFill/>
              <a:ln w="57150">
                <a:solidFill>
                  <a:srgbClr val="AED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28" name="角丸四角形 27"/>
              <p:cNvSpPr/>
              <p:nvPr/>
            </p:nvSpPr>
            <p:spPr>
              <a:xfrm>
                <a:off x="4150895" y="4222146"/>
                <a:ext cx="3958390" cy="1300349"/>
              </a:xfrm>
              <a:prstGeom prst="roundRect">
                <a:avLst/>
              </a:prstGeom>
              <a:noFill/>
              <a:ln w="5715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grpSp>
      <p:sp>
        <p:nvSpPr>
          <p:cNvPr id="31" name="テキスト ボックス 30"/>
          <p:cNvSpPr txBox="1"/>
          <p:nvPr/>
        </p:nvSpPr>
        <p:spPr>
          <a:xfrm>
            <a:off x="285722" y="785910"/>
            <a:ext cx="543739" cy="523220"/>
          </a:xfrm>
          <a:prstGeom prst="rect">
            <a:avLst/>
          </a:prstGeom>
          <a:noFill/>
        </p:spPr>
        <p:txBody>
          <a:bodyPr wrap="none" rtlCol="0">
            <a:spAutoFit/>
          </a:bodyPr>
          <a:lstStyle/>
          <a:p>
            <a:r>
              <a:rPr kumimoji="1" lang="ja-JP" altLang="en-US" sz="2800" dirty="0">
                <a:latin typeface="MS PMincho" charset="-128"/>
                <a:ea typeface="MS PMincho" charset="-128"/>
                <a:cs typeface="MS PMincho" charset="-128"/>
              </a:rPr>
              <a:t>①</a:t>
            </a:r>
            <a:endParaRPr kumimoji="1" lang="ja-JP" altLang="en-US" dirty="0">
              <a:latin typeface="MS PMincho" charset="-128"/>
              <a:ea typeface="MS PMincho" charset="-128"/>
              <a:cs typeface="MS PMincho" charset="-128"/>
            </a:endParaRPr>
          </a:p>
        </p:txBody>
      </p:sp>
      <p:sp>
        <p:nvSpPr>
          <p:cNvPr id="32" name="テキスト ボックス 31"/>
          <p:cNvSpPr txBox="1"/>
          <p:nvPr/>
        </p:nvSpPr>
        <p:spPr>
          <a:xfrm>
            <a:off x="4370182" y="785910"/>
            <a:ext cx="543739" cy="523220"/>
          </a:xfrm>
          <a:prstGeom prst="rect">
            <a:avLst/>
          </a:prstGeom>
          <a:noFill/>
        </p:spPr>
        <p:txBody>
          <a:bodyPr wrap="none" rtlCol="0">
            <a:spAutoFit/>
          </a:bodyPr>
          <a:lstStyle/>
          <a:p>
            <a:r>
              <a:rPr kumimoji="1" lang="ja-JP" altLang="en-US" sz="2800" dirty="0">
                <a:latin typeface="MS PMincho" charset="-128"/>
                <a:ea typeface="MS PMincho" charset="-128"/>
                <a:cs typeface="MS PMincho" charset="-128"/>
              </a:rPr>
              <a:t>②</a:t>
            </a:r>
            <a:endParaRPr kumimoji="1" lang="ja-JP" altLang="en-US" dirty="0">
              <a:latin typeface="MS PMincho" charset="-128"/>
              <a:ea typeface="MS PMincho" charset="-128"/>
              <a:cs typeface="MS PMincho" charset="-128"/>
            </a:endParaRPr>
          </a:p>
        </p:txBody>
      </p:sp>
      <p:sp>
        <p:nvSpPr>
          <p:cNvPr id="33" name="テキスト ボックス 32"/>
          <p:cNvSpPr txBox="1"/>
          <p:nvPr/>
        </p:nvSpPr>
        <p:spPr>
          <a:xfrm>
            <a:off x="8280467" y="749562"/>
            <a:ext cx="543739" cy="523220"/>
          </a:xfrm>
          <a:prstGeom prst="rect">
            <a:avLst/>
          </a:prstGeom>
          <a:noFill/>
        </p:spPr>
        <p:txBody>
          <a:bodyPr wrap="none" rtlCol="0">
            <a:spAutoFit/>
          </a:bodyPr>
          <a:lstStyle/>
          <a:p>
            <a:r>
              <a:rPr kumimoji="1" lang="ja-JP" altLang="en-US" sz="2800" dirty="0">
                <a:latin typeface="MS PMincho" charset="-128"/>
                <a:ea typeface="MS PMincho" charset="-128"/>
                <a:cs typeface="MS PMincho" charset="-128"/>
              </a:rPr>
              <a:t>③</a:t>
            </a:r>
            <a:endParaRPr kumimoji="1" lang="ja-JP" altLang="en-US" dirty="0">
              <a:latin typeface="MS PMincho" charset="-128"/>
              <a:ea typeface="MS PMincho" charset="-128"/>
              <a:cs typeface="MS PMincho" charset="-128"/>
            </a:endParaRPr>
          </a:p>
        </p:txBody>
      </p:sp>
      <p:sp>
        <p:nvSpPr>
          <p:cNvPr id="34" name="ストライプ矢印 33"/>
          <p:cNvSpPr/>
          <p:nvPr/>
        </p:nvSpPr>
        <p:spPr>
          <a:xfrm rot="2133908">
            <a:off x="1889132" y="3394513"/>
            <a:ext cx="1227059" cy="721006"/>
          </a:xfrm>
          <a:prstGeom prst="stripedRightArrow">
            <a:avLst>
              <a:gd name="adj1" fmla="val 28745"/>
              <a:gd name="adj2" fmla="val 482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35" name="ストライプ矢印 34"/>
          <p:cNvSpPr/>
          <p:nvPr/>
        </p:nvSpPr>
        <p:spPr>
          <a:xfrm rot="5400000">
            <a:off x="5793915" y="3265123"/>
            <a:ext cx="649902" cy="710021"/>
          </a:xfrm>
          <a:prstGeom prst="stripedRightArrow">
            <a:avLst>
              <a:gd name="adj1" fmla="val 28745"/>
              <a:gd name="adj2" fmla="val 482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36" name="ストライプ矢印 35"/>
          <p:cNvSpPr/>
          <p:nvPr/>
        </p:nvSpPr>
        <p:spPr>
          <a:xfrm rot="8284826">
            <a:off x="9286293" y="3461927"/>
            <a:ext cx="1183643" cy="721006"/>
          </a:xfrm>
          <a:prstGeom prst="stripedRightArrow">
            <a:avLst>
              <a:gd name="adj1" fmla="val 28745"/>
              <a:gd name="adj2" fmla="val 482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39" name="下矢印 38"/>
          <p:cNvSpPr/>
          <p:nvPr/>
        </p:nvSpPr>
        <p:spPr>
          <a:xfrm>
            <a:off x="6003655" y="1249813"/>
            <a:ext cx="239558" cy="377881"/>
          </a:xfrm>
          <a:prstGeom prst="downArrow">
            <a:avLst>
              <a:gd name="adj1" fmla="val 16635"/>
              <a:gd name="adj2" fmla="val 397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40" name="下矢印 39"/>
          <p:cNvSpPr/>
          <p:nvPr/>
        </p:nvSpPr>
        <p:spPr>
          <a:xfrm>
            <a:off x="1904615" y="2004953"/>
            <a:ext cx="324852" cy="492304"/>
          </a:xfrm>
          <a:prstGeom prst="downArrow">
            <a:avLst>
              <a:gd name="adj1" fmla="val 20371"/>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41" name="下矢印 40"/>
          <p:cNvSpPr/>
          <p:nvPr/>
        </p:nvSpPr>
        <p:spPr>
          <a:xfrm>
            <a:off x="10051424" y="1766944"/>
            <a:ext cx="324852" cy="607345"/>
          </a:xfrm>
          <a:prstGeom prst="downArrow">
            <a:avLst>
              <a:gd name="adj1" fmla="val 20371"/>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42" name="下矢印 41"/>
          <p:cNvSpPr/>
          <p:nvPr/>
        </p:nvSpPr>
        <p:spPr>
          <a:xfrm>
            <a:off x="6020699" y="2022438"/>
            <a:ext cx="205471" cy="369682"/>
          </a:xfrm>
          <a:prstGeom prst="downArrow">
            <a:avLst>
              <a:gd name="adj1" fmla="val 20371"/>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5" name="山形 4"/>
          <p:cNvSpPr/>
          <p:nvPr/>
        </p:nvSpPr>
        <p:spPr>
          <a:xfrm rot="5400000">
            <a:off x="5918250" y="3213244"/>
            <a:ext cx="401231" cy="4231779"/>
          </a:xfrm>
          <a:prstGeom prst="chevron">
            <a:avLst>
              <a:gd name="adj" fmla="val 82386"/>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967037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26</a:t>
            </a:fld>
            <a:endParaRPr kumimoji="1" lang="ja-JP" altLang="en-US" dirty="0"/>
          </a:p>
        </p:txBody>
      </p:sp>
      <p:sp>
        <p:nvSpPr>
          <p:cNvPr id="3" name="テキスト ボックス 2"/>
          <p:cNvSpPr txBox="1"/>
          <p:nvPr/>
        </p:nvSpPr>
        <p:spPr>
          <a:xfrm>
            <a:off x="284237" y="609923"/>
            <a:ext cx="8866530" cy="523220"/>
          </a:xfrm>
          <a:prstGeom prst="rect">
            <a:avLst/>
          </a:prstGeom>
          <a:noFill/>
        </p:spPr>
        <p:txBody>
          <a:bodyPr wrap="none" rtlCol="0">
            <a:spAutoFit/>
          </a:bodyPr>
          <a:lstStyle/>
          <a:p>
            <a:r>
              <a:rPr kumimoji="1" lang="ja-JP" altLang="en-US" sz="2800" dirty="0">
                <a:latin typeface="HGPMinchoE" charset="-128"/>
                <a:ea typeface="HGPMinchoE" charset="-128"/>
                <a:cs typeface="HGPMinchoE" charset="-128"/>
              </a:rPr>
              <a:t>ケンタッキーに勤めている</a:t>
            </a:r>
            <a:r>
              <a:rPr kumimoji="1" lang="en-US" altLang="ja-JP" sz="2800" dirty="0">
                <a:latin typeface="HGPMinchoE" charset="-128"/>
                <a:ea typeface="HGPMinchoE" charset="-128"/>
                <a:cs typeface="HGPMinchoE" charset="-128"/>
              </a:rPr>
              <a:t>OB</a:t>
            </a:r>
            <a:r>
              <a:rPr kumimoji="1" lang="ja-JP" altLang="en-US" sz="2800" dirty="0">
                <a:latin typeface="HGPMinchoE" charset="-128"/>
                <a:ea typeface="HGPMinchoE" charset="-128"/>
                <a:cs typeface="HGPMinchoE" charset="-128"/>
              </a:rPr>
              <a:t>にインタビューしました！！！</a:t>
            </a:r>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40085" y="4515979"/>
            <a:ext cx="3556641" cy="1778321"/>
          </a:xfrm>
          <a:prstGeom prst="rect">
            <a:avLst/>
          </a:prstGeom>
        </p:spPr>
      </p:pic>
      <p:grpSp>
        <p:nvGrpSpPr>
          <p:cNvPr id="18" name="図形グループ 17"/>
          <p:cNvGrpSpPr/>
          <p:nvPr/>
        </p:nvGrpSpPr>
        <p:grpSpPr>
          <a:xfrm>
            <a:off x="5878889" y="1509613"/>
            <a:ext cx="4994060" cy="1273507"/>
            <a:chOff x="4500947" y="1533797"/>
            <a:chExt cx="4994060" cy="1454783"/>
          </a:xfrm>
        </p:grpSpPr>
        <p:sp>
          <p:nvSpPr>
            <p:cNvPr id="12" name="テキスト ボックス 11"/>
            <p:cNvSpPr txBox="1"/>
            <p:nvPr/>
          </p:nvSpPr>
          <p:spPr>
            <a:xfrm>
              <a:off x="4602128" y="1924632"/>
              <a:ext cx="4791696" cy="646331"/>
            </a:xfrm>
            <a:prstGeom prst="rect">
              <a:avLst/>
            </a:prstGeom>
            <a:noFill/>
          </p:spPr>
          <p:txBody>
            <a:bodyPr wrap="none" rtlCol="0">
              <a:spAutoFit/>
            </a:bodyPr>
            <a:lstStyle/>
            <a:p>
              <a:pPr algn="ctr"/>
              <a:r>
                <a:rPr kumimoji="1" lang="ja-JP" altLang="en-US" dirty="0">
                  <a:latin typeface="MS PMincho" charset="-128"/>
                  <a:ea typeface="MS PMincho" charset="-128"/>
                  <a:cs typeface="MS PMincho" charset="-128"/>
                </a:rPr>
                <a:t>アプリはチラシと比べて使用率が上がり</a:t>
              </a:r>
              <a:endParaRPr kumimoji="1" lang="en-US" altLang="ja-JP" dirty="0">
                <a:latin typeface="MS PMincho" charset="-128"/>
                <a:ea typeface="MS PMincho" charset="-128"/>
                <a:cs typeface="MS PMincho" charset="-128"/>
              </a:endParaRPr>
            </a:p>
            <a:p>
              <a:pPr algn="ctr"/>
              <a:r>
                <a:rPr kumimoji="1" lang="ja-JP" altLang="en-US" dirty="0">
                  <a:latin typeface="MS PMincho" charset="-128"/>
                  <a:ea typeface="MS PMincho" charset="-128"/>
                  <a:cs typeface="MS PMincho" charset="-128"/>
                </a:rPr>
                <a:t>内的参照価格が下がってしまうことを感じている</a:t>
              </a:r>
            </a:p>
          </p:txBody>
        </p:sp>
        <p:sp>
          <p:nvSpPr>
            <p:cNvPr id="14" name="四角形吹き出し 13"/>
            <p:cNvSpPr/>
            <p:nvPr/>
          </p:nvSpPr>
          <p:spPr>
            <a:xfrm rot="5400000">
              <a:off x="6270585" y="-235841"/>
              <a:ext cx="1454783" cy="4994060"/>
            </a:xfrm>
            <a:prstGeom prst="wedgeRectCallout">
              <a:avLst>
                <a:gd name="adj1" fmla="val 45278"/>
                <a:gd name="adj2" fmla="val 66521"/>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grpSp>
        <p:nvGrpSpPr>
          <p:cNvPr id="17" name="図形グループ 16"/>
          <p:cNvGrpSpPr/>
          <p:nvPr/>
        </p:nvGrpSpPr>
        <p:grpSpPr>
          <a:xfrm>
            <a:off x="5377628" y="3011359"/>
            <a:ext cx="4286751" cy="1261844"/>
            <a:chOff x="3968687" y="3346378"/>
            <a:chExt cx="4286751" cy="1261844"/>
          </a:xfrm>
        </p:grpSpPr>
        <p:sp>
          <p:nvSpPr>
            <p:cNvPr id="13" name="テキスト ボックス 12"/>
            <p:cNvSpPr txBox="1"/>
            <p:nvPr/>
          </p:nvSpPr>
          <p:spPr>
            <a:xfrm>
              <a:off x="3968687" y="3686308"/>
              <a:ext cx="4286751" cy="646331"/>
            </a:xfrm>
            <a:prstGeom prst="rect">
              <a:avLst/>
            </a:prstGeom>
            <a:noFill/>
          </p:spPr>
          <p:txBody>
            <a:bodyPr wrap="none" rtlCol="0">
              <a:spAutoFit/>
            </a:bodyPr>
            <a:lstStyle/>
            <a:p>
              <a:pPr algn="ctr"/>
              <a:r>
                <a:rPr kumimoji="1" lang="ja-JP" altLang="en-US" dirty="0">
                  <a:latin typeface="MS PMincho" charset="-128"/>
                  <a:ea typeface="MS PMincho" charset="-128"/>
                  <a:cs typeface="MS PMincho" charset="-128"/>
                </a:rPr>
                <a:t>データではクーポンの発行は</a:t>
              </a:r>
              <a:endParaRPr kumimoji="1" lang="en-US" altLang="ja-JP" dirty="0">
                <a:latin typeface="MS PMincho" charset="-128"/>
                <a:ea typeface="MS PMincho" charset="-128"/>
                <a:cs typeface="MS PMincho" charset="-128"/>
              </a:endParaRPr>
            </a:p>
            <a:p>
              <a:pPr algn="ctr"/>
              <a:r>
                <a:rPr kumimoji="1" lang="ja-JP" altLang="en-US" dirty="0">
                  <a:latin typeface="MS PMincho" charset="-128"/>
                  <a:ea typeface="MS PMincho" charset="-128"/>
                  <a:cs typeface="MS PMincho" charset="-128"/>
                </a:rPr>
                <a:t>全体の客単価を下げることがわかっている</a:t>
              </a:r>
              <a:endParaRPr kumimoji="1" lang="en-US" altLang="ja-JP" dirty="0">
                <a:latin typeface="MS PMincho" charset="-128"/>
                <a:ea typeface="MS PMincho" charset="-128"/>
                <a:cs typeface="MS PMincho" charset="-128"/>
              </a:endParaRPr>
            </a:p>
          </p:txBody>
        </p:sp>
        <p:sp>
          <p:nvSpPr>
            <p:cNvPr id="15" name="四角形吹き出し 14"/>
            <p:cNvSpPr/>
            <p:nvPr/>
          </p:nvSpPr>
          <p:spPr>
            <a:xfrm rot="5400000">
              <a:off x="5508154" y="1860938"/>
              <a:ext cx="1261844" cy="4232724"/>
            </a:xfrm>
            <a:prstGeom prst="wedgeRectCallout">
              <a:avLst>
                <a:gd name="adj1" fmla="val -6144"/>
                <a:gd name="adj2" fmla="val 66003"/>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
        <p:nvSpPr>
          <p:cNvPr id="19" name="テキスト ボックス 18"/>
          <p:cNvSpPr txBox="1"/>
          <p:nvPr/>
        </p:nvSpPr>
        <p:spPr>
          <a:xfrm>
            <a:off x="1538587" y="5384695"/>
            <a:ext cx="6357830" cy="707886"/>
          </a:xfrm>
          <a:prstGeom prst="rect">
            <a:avLst/>
          </a:prstGeom>
          <a:noFill/>
        </p:spPr>
        <p:txBody>
          <a:bodyPr wrap="none" rtlCol="0">
            <a:spAutoFit/>
          </a:bodyPr>
          <a:lstStyle/>
          <a:p>
            <a:pPr algn="ctr"/>
            <a:r>
              <a:rPr kumimoji="1" lang="ja-JP" altLang="en-US" sz="2000" dirty="0">
                <a:solidFill>
                  <a:srgbClr val="C00000"/>
                </a:solidFill>
                <a:latin typeface="HGPMinchoE" charset="-128"/>
                <a:ea typeface="HGPMinchoE" charset="-128"/>
                <a:cs typeface="HGPMinchoE" charset="-128"/>
              </a:rPr>
              <a:t>企業に勤めている</a:t>
            </a:r>
            <a:r>
              <a:rPr lang="ja-JP" altLang="en-US" sz="2000" dirty="0">
                <a:solidFill>
                  <a:srgbClr val="C00000"/>
                </a:solidFill>
                <a:latin typeface="HGPMinchoE" charset="-128"/>
                <a:ea typeface="HGPMinchoE" charset="-128"/>
                <a:cs typeface="HGPMinchoE" charset="-128"/>
              </a:rPr>
              <a:t>人もアプリのクーポンは内的参照価格を</a:t>
            </a:r>
            <a:endParaRPr lang="en-US" altLang="ja-JP" sz="2000" dirty="0">
              <a:solidFill>
                <a:srgbClr val="C00000"/>
              </a:solidFill>
              <a:latin typeface="HGPMinchoE" charset="-128"/>
              <a:ea typeface="HGPMinchoE" charset="-128"/>
              <a:cs typeface="HGPMinchoE" charset="-128"/>
            </a:endParaRPr>
          </a:p>
          <a:p>
            <a:pPr algn="ctr"/>
            <a:r>
              <a:rPr kumimoji="1" lang="ja-JP" altLang="en-US" sz="2000" dirty="0">
                <a:solidFill>
                  <a:srgbClr val="C00000"/>
                </a:solidFill>
                <a:latin typeface="HGPMinchoE" charset="-128"/>
                <a:ea typeface="HGPMinchoE" charset="-128"/>
                <a:cs typeface="HGPMinchoE" charset="-128"/>
              </a:rPr>
              <a:t>下げてしまっていると感じている</a:t>
            </a:r>
          </a:p>
        </p:txBody>
      </p:sp>
      <p:pic>
        <p:nvPicPr>
          <p:cNvPr id="20" name="図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7163" y="2118381"/>
            <a:ext cx="3682480" cy="2635019"/>
          </a:xfrm>
          <a:prstGeom prst="rect">
            <a:avLst/>
          </a:prstGeom>
        </p:spPr>
      </p:pic>
    </p:spTree>
    <p:extLst>
      <p:ext uri="{BB962C8B-B14F-4D97-AF65-F5344CB8AC3E}">
        <p14:creationId xmlns:p14="http://schemas.microsoft.com/office/powerpoint/2010/main" val="14188075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27</a:t>
            </a:fld>
            <a:endParaRPr kumimoji="1" lang="ja-JP" altLang="en-US" dirty="0"/>
          </a:p>
        </p:txBody>
      </p:sp>
      <p:sp>
        <p:nvSpPr>
          <p:cNvPr id="5" name="コンテンツ プレースホルダー 2"/>
          <p:cNvSpPr>
            <a:spLocks noGrp="1"/>
          </p:cNvSpPr>
          <p:nvPr>
            <p:ph type="title"/>
          </p:nvPr>
        </p:nvSpPr>
        <p:spPr>
          <a:xfrm>
            <a:off x="917711" y="3222301"/>
            <a:ext cx="10515600" cy="1325563"/>
          </a:xfrm>
        </p:spPr>
        <p:txBody>
          <a:bodyPr>
            <a:normAutofit/>
          </a:bodyPr>
          <a:lstStyle/>
          <a:p>
            <a:r>
              <a:rPr kumimoji="1" lang="ja-JP" altLang="en-US" sz="3600" dirty="0">
                <a:solidFill>
                  <a:srgbClr val="C00000"/>
                </a:solidFill>
                <a:latin typeface="HGSMinchoE" charset="-128"/>
                <a:ea typeface="HGSMinchoE" charset="-128"/>
                <a:cs typeface="HGSMinchoE" charset="-128"/>
              </a:rPr>
              <a:t>コーポレートアプリでクーポンは</a:t>
            </a:r>
            <a:br>
              <a:rPr kumimoji="1" lang="en-US" altLang="ja-JP" sz="3600" dirty="0">
                <a:solidFill>
                  <a:srgbClr val="C00000"/>
                </a:solidFill>
                <a:latin typeface="HGSMinchoE" charset="-128"/>
                <a:ea typeface="HGSMinchoE" charset="-128"/>
                <a:cs typeface="HGSMinchoE" charset="-128"/>
              </a:rPr>
            </a:br>
            <a:r>
              <a:rPr lang="ja-JP" altLang="en-US" sz="3600" dirty="0">
                <a:solidFill>
                  <a:srgbClr val="C00000"/>
                </a:solidFill>
                <a:latin typeface="HGSMinchoE" charset="-128"/>
                <a:ea typeface="HGSMinchoE" charset="-128"/>
                <a:cs typeface="HGSMinchoE" charset="-128"/>
              </a:rPr>
              <a:t>頻繁に配信しないほうがいいのでは</a:t>
            </a:r>
            <a:r>
              <a:rPr lang="en-US" altLang="ja-JP" sz="3600" dirty="0">
                <a:solidFill>
                  <a:srgbClr val="C00000"/>
                </a:solidFill>
                <a:latin typeface="HGSMinchoE" charset="-128"/>
                <a:ea typeface="HGSMinchoE" charset="-128"/>
                <a:cs typeface="HGSMinchoE" charset="-128"/>
              </a:rPr>
              <a:t>!?</a:t>
            </a:r>
            <a:endParaRPr kumimoji="1" lang="ja-JP" altLang="en-US" sz="3600" dirty="0">
              <a:solidFill>
                <a:srgbClr val="C00000"/>
              </a:solidFill>
              <a:latin typeface="HGSMinchoE" charset="-128"/>
              <a:ea typeface="HGSMinchoE" charset="-128"/>
              <a:cs typeface="HGSMinchoE" charset="-128"/>
            </a:endParaRPr>
          </a:p>
        </p:txBody>
      </p:sp>
      <p:grpSp>
        <p:nvGrpSpPr>
          <p:cNvPr id="2" name="図形グループ 1"/>
          <p:cNvGrpSpPr/>
          <p:nvPr/>
        </p:nvGrpSpPr>
        <p:grpSpPr>
          <a:xfrm>
            <a:off x="9228421" y="1671999"/>
            <a:ext cx="1776464" cy="3307453"/>
            <a:chOff x="1099258" y="1843419"/>
            <a:chExt cx="1776464" cy="3307453"/>
          </a:xfrm>
        </p:grpSpPr>
        <p:grpSp>
          <p:nvGrpSpPr>
            <p:cNvPr id="3" name="図形グループ 2"/>
            <p:cNvGrpSpPr/>
            <p:nvPr/>
          </p:nvGrpSpPr>
          <p:grpSpPr>
            <a:xfrm>
              <a:off x="1099258" y="1843419"/>
              <a:ext cx="1776464" cy="3307453"/>
              <a:chOff x="1099258" y="1843419"/>
              <a:chExt cx="1776464" cy="3307453"/>
            </a:xfrm>
          </p:grpSpPr>
          <p:pic>
            <p:nvPicPr>
              <p:cNvPr id="6" name="図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9258" y="1843419"/>
                <a:ext cx="1776464" cy="3307453"/>
              </a:xfrm>
              <a:prstGeom prst="rect">
                <a:avLst/>
              </a:prstGeom>
            </p:spPr>
          </p:pic>
          <p:pic>
            <p:nvPicPr>
              <p:cNvPr id="7" name="図 6"/>
              <p:cNvPicPr>
                <a:picLocks noChangeAspect="1"/>
              </p:cNvPicPr>
              <p:nvPr/>
            </p:nvPicPr>
            <p:blipFill>
              <a:blip r:embed="rId3" cstate="email">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rot="1601792">
                <a:off x="1171408" y="2785530"/>
                <a:ext cx="1672538" cy="1423229"/>
              </a:xfrm>
              <a:prstGeom prst="rect">
                <a:avLst/>
              </a:prstGeom>
              <a:ln>
                <a:noFill/>
              </a:ln>
            </p:spPr>
          </p:pic>
        </p:grpSp>
        <p:grpSp>
          <p:nvGrpSpPr>
            <p:cNvPr id="13" name="図形グループ 12"/>
            <p:cNvGrpSpPr/>
            <p:nvPr/>
          </p:nvGrpSpPr>
          <p:grpSpPr>
            <a:xfrm>
              <a:off x="1274819" y="2696918"/>
              <a:ext cx="1425341" cy="1564920"/>
              <a:chOff x="5677693" y="4782178"/>
              <a:chExt cx="1425341" cy="1564920"/>
            </a:xfrm>
          </p:grpSpPr>
          <p:cxnSp>
            <p:nvCxnSpPr>
              <p:cNvPr id="8" name="直線コネクタ 7"/>
              <p:cNvCxnSpPr/>
              <p:nvPr/>
            </p:nvCxnSpPr>
            <p:spPr>
              <a:xfrm flipH="1">
                <a:off x="5677693" y="4782178"/>
                <a:ext cx="1425341" cy="156492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677693" y="4782178"/>
                <a:ext cx="1425341" cy="156492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11" name="テキスト ボックス 10"/>
          <p:cNvSpPr txBox="1"/>
          <p:nvPr/>
        </p:nvSpPr>
        <p:spPr>
          <a:xfrm>
            <a:off x="917711" y="2109690"/>
            <a:ext cx="6001964" cy="830997"/>
          </a:xfrm>
          <a:prstGeom prst="rect">
            <a:avLst/>
          </a:prstGeom>
          <a:noFill/>
        </p:spPr>
        <p:txBody>
          <a:bodyPr wrap="none" rtlCol="0">
            <a:spAutoFit/>
          </a:bodyPr>
          <a:lstStyle/>
          <a:p>
            <a:r>
              <a:rPr kumimoji="1" lang="ja-JP" altLang="en-US" sz="2400" dirty="0">
                <a:latin typeface="MS PMincho" charset="-128"/>
                <a:ea typeface="MS PMincho" charset="-128"/>
                <a:cs typeface="MS PMincho" charset="-128"/>
              </a:rPr>
              <a:t>結果的に</a:t>
            </a:r>
            <a:endParaRPr kumimoji="1" lang="en-US" altLang="ja-JP" sz="2400" dirty="0">
              <a:latin typeface="MS PMincho" charset="-128"/>
              <a:ea typeface="MS PMincho" charset="-128"/>
              <a:cs typeface="MS PMincho" charset="-128"/>
            </a:endParaRPr>
          </a:p>
          <a:p>
            <a:r>
              <a:rPr kumimoji="1" lang="ja-JP" altLang="en-US" sz="2400" dirty="0">
                <a:latin typeface="MS PMincho" charset="-128"/>
                <a:ea typeface="MS PMincho" charset="-128"/>
                <a:cs typeface="MS PMincho" charset="-128"/>
              </a:rPr>
              <a:t>クーポンの批判事例など</a:t>
            </a:r>
            <a:r>
              <a:rPr lang="ja-JP" altLang="en-US" sz="2400" dirty="0">
                <a:latin typeface="MS PMincho" charset="-128"/>
                <a:ea typeface="MS PMincho" charset="-128"/>
                <a:cs typeface="MS PMincho" charset="-128"/>
              </a:rPr>
              <a:t>から考えてみると</a:t>
            </a:r>
            <a:r>
              <a:rPr lang="mr-IN" altLang="ja-JP" sz="2400" dirty="0">
                <a:latin typeface="MS PMincho" charset="-128"/>
                <a:ea typeface="MS PMincho" charset="-128"/>
                <a:cs typeface="MS PMincho" charset="-128"/>
              </a:rPr>
              <a:t>…</a:t>
            </a:r>
            <a:r>
              <a:rPr lang="ja-JP" altLang="en-US" sz="2400" dirty="0">
                <a:latin typeface="MS PMincho" charset="-128"/>
                <a:ea typeface="MS PMincho" charset="-128"/>
                <a:cs typeface="MS PMincho" charset="-128"/>
              </a:rPr>
              <a:t>。</a:t>
            </a:r>
            <a:endParaRPr kumimoji="1" lang="ja-JP" altLang="en-US" sz="2400" dirty="0">
              <a:latin typeface="MS PMincho" charset="-128"/>
              <a:ea typeface="MS PMincho" charset="-128"/>
              <a:cs typeface="MS PMincho" charset="-128"/>
            </a:endParaRPr>
          </a:p>
        </p:txBody>
      </p:sp>
    </p:spTree>
    <p:extLst>
      <p:ext uri="{BB962C8B-B14F-4D97-AF65-F5344CB8AC3E}">
        <p14:creationId xmlns:p14="http://schemas.microsoft.com/office/powerpoint/2010/main" val="6316171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28</a:t>
            </a:fld>
            <a:endParaRPr kumimoji="1" lang="ja-JP" altLang="en-US" dirty="0"/>
          </a:p>
        </p:txBody>
      </p:sp>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07897" y="1933350"/>
            <a:ext cx="2713168" cy="3220377"/>
          </a:xfrm>
          <a:prstGeom prst="rect">
            <a:avLst/>
          </a:prstGeom>
        </p:spPr>
      </p:pic>
      <p:sp>
        <p:nvSpPr>
          <p:cNvPr id="6" name="テキスト ボックス 5"/>
          <p:cNvSpPr txBox="1"/>
          <p:nvPr/>
        </p:nvSpPr>
        <p:spPr>
          <a:xfrm>
            <a:off x="852985" y="628176"/>
            <a:ext cx="4517409" cy="769441"/>
          </a:xfrm>
          <a:prstGeom prst="rect">
            <a:avLst/>
          </a:prstGeom>
          <a:noFill/>
        </p:spPr>
        <p:txBody>
          <a:bodyPr wrap="square" rtlCol="0">
            <a:spAutoFit/>
          </a:bodyPr>
          <a:lstStyle/>
          <a:p>
            <a:r>
              <a:rPr kumimoji="1" lang="ja-JP" altLang="en-US" sz="4400" dirty="0">
                <a:latin typeface="HGSMinchoE" charset="-128"/>
                <a:ea typeface="HGSMinchoE" charset="-128"/>
                <a:cs typeface="HGSMinchoE" charset="-128"/>
              </a:rPr>
              <a:t>問題意識</a:t>
            </a:r>
          </a:p>
        </p:txBody>
      </p:sp>
      <p:sp>
        <p:nvSpPr>
          <p:cNvPr id="5" name="正方形/長方形 4"/>
          <p:cNvSpPr/>
          <p:nvPr/>
        </p:nvSpPr>
        <p:spPr>
          <a:xfrm>
            <a:off x="767502" y="2686738"/>
            <a:ext cx="9205784" cy="2246769"/>
          </a:xfrm>
          <a:prstGeom prst="rect">
            <a:avLst/>
          </a:prstGeom>
        </p:spPr>
        <p:txBody>
          <a:bodyPr wrap="square">
            <a:spAutoFit/>
          </a:bodyPr>
          <a:lstStyle/>
          <a:p>
            <a:r>
              <a:rPr lang="ja-JP" altLang="en-US" sz="2800" dirty="0">
                <a:solidFill>
                  <a:srgbClr val="222222"/>
                </a:solidFill>
                <a:latin typeface="MS PMincho" charset="-128"/>
                <a:ea typeface="MS PMincho" charset="-128"/>
                <a:cs typeface="MS PMincho" charset="-128"/>
              </a:rPr>
              <a:t>コーポレートアプリでクーポンを頻繁に配信することは</a:t>
            </a:r>
            <a:endParaRPr lang="en-US" altLang="ja-JP" sz="2800" dirty="0">
              <a:solidFill>
                <a:srgbClr val="222222"/>
              </a:solidFill>
              <a:latin typeface="MS PMincho" charset="-128"/>
              <a:ea typeface="MS PMincho" charset="-128"/>
              <a:cs typeface="MS PMincho" charset="-128"/>
            </a:endParaRPr>
          </a:p>
          <a:p>
            <a:r>
              <a:rPr lang="ja-JP" altLang="en-US" sz="2800" dirty="0">
                <a:solidFill>
                  <a:srgbClr val="222222"/>
                </a:solidFill>
                <a:latin typeface="MS PMincho" charset="-128"/>
                <a:ea typeface="MS PMincho" charset="-128"/>
                <a:cs typeface="MS PMincho" charset="-128"/>
              </a:rPr>
              <a:t>果たして顧客の基準の価格を下げずに利益を出せるのか。</a:t>
            </a:r>
            <a:endParaRPr lang="en-US" altLang="ja-JP" sz="2800" dirty="0">
              <a:solidFill>
                <a:srgbClr val="222222"/>
              </a:solidFill>
              <a:latin typeface="MS PMincho" charset="-128"/>
              <a:ea typeface="MS PMincho" charset="-128"/>
              <a:cs typeface="MS PMincho" charset="-128"/>
            </a:endParaRPr>
          </a:p>
          <a:p>
            <a:r>
              <a:rPr lang="ja-JP" altLang="en-US" sz="2800" dirty="0">
                <a:solidFill>
                  <a:srgbClr val="222222"/>
                </a:solidFill>
                <a:latin typeface="MS PMincho" charset="-128"/>
                <a:ea typeface="MS PMincho" charset="-128"/>
                <a:cs typeface="MS PMincho" charset="-128"/>
              </a:rPr>
              <a:t>また、もしコーポレートアプリによるクーポンの配信で</a:t>
            </a:r>
            <a:endParaRPr lang="en-US" altLang="ja-JP" sz="2800" dirty="0">
              <a:solidFill>
                <a:srgbClr val="222222"/>
              </a:solidFill>
              <a:latin typeface="MS PMincho" charset="-128"/>
              <a:ea typeface="MS PMincho" charset="-128"/>
              <a:cs typeface="MS PMincho" charset="-128"/>
            </a:endParaRPr>
          </a:p>
          <a:p>
            <a:r>
              <a:rPr lang="ja-JP" altLang="en-US" sz="2800" dirty="0">
                <a:solidFill>
                  <a:srgbClr val="222222"/>
                </a:solidFill>
                <a:latin typeface="MS PMincho" charset="-128"/>
                <a:ea typeface="MS PMincho" charset="-128"/>
                <a:cs typeface="MS PMincho" charset="-128"/>
              </a:rPr>
              <a:t>利益が出ない場合、企業はコーポレートアプリの</a:t>
            </a:r>
            <a:endParaRPr lang="en-US" altLang="ja-JP" sz="2800" dirty="0">
              <a:solidFill>
                <a:srgbClr val="222222"/>
              </a:solidFill>
              <a:latin typeface="MS PMincho" charset="-128"/>
              <a:ea typeface="MS PMincho" charset="-128"/>
              <a:cs typeface="MS PMincho" charset="-128"/>
            </a:endParaRPr>
          </a:p>
          <a:p>
            <a:r>
              <a:rPr lang="ja-JP" altLang="en-US" sz="2800" dirty="0">
                <a:solidFill>
                  <a:srgbClr val="222222"/>
                </a:solidFill>
                <a:latin typeface="MS PMincho" charset="-128"/>
                <a:ea typeface="MS PMincho" charset="-128"/>
                <a:cs typeface="MS PMincho" charset="-128"/>
              </a:rPr>
              <a:t>どのような機能を他に強調すべきか。</a:t>
            </a:r>
            <a:endParaRPr lang="en-US" altLang="ja-JP" sz="2800" dirty="0">
              <a:solidFill>
                <a:srgbClr val="222222"/>
              </a:solidFill>
              <a:latin typeface="MS PMincho" charset="-128"/>
              <a:ea typeface="MS PMincho" charset="-128"/>
              <a:cs typeface="MS PMincho" charset="-128"/>
            </a:endParaRPr>
          </a:p>
        </p:txBody>
      </p:sp>
    </p:spTree>
    <p:extLst>
      <p:ext uri="{BB962C8B-B14F-4D97-AF65-F5344CB8AC3E}">
        <p14:creationId xmlns:p14="http://schemas.microsoft.com/office/powerpoint/2010/main" val="2860802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29</a:t>
            </a:fld>
            <a:endParaRPr kumimoji="1" lang="ja-JP" altLang="en-US" dirty="0"/>
          </a:p>
        </p:txBody>
      </p:sp>
      <p:sp>
        <p:nvSpPr>
          <p:cNvPr id="3" name="テキスト ボックス 2"/>
          <p:cNvSpPr txBox="1"/>
          <p:nvPr/>
        </p:nvSpPr>
        <p:spPr>
          <a:xfrm>
            <a:off x="1622013" y="2197317"/>
            <a:ext cx="8586397" cy="3539430"/>
          </a:xfrm>
          <a:prstGeom prst="rect">
            <a:avLst/>
          </a:prstGeom>
          <a:noFill/>
          <a:ln w="28575">
            <a:solidFill>
              <a:srgbClr val="88C3D6"/>
            </a:solidFill>
          </a:ln>
        </p:spPr>
        <p:txBody>
          <a:bodyPr wrap="square" rtlCol="0">
            <a:spAutoFit/>
          </a:bodyPr>
          <a:lstStyle/>
          <a:p>
            <a:r>
              <a:rPr kumimoji="1" lang="ja-JP" altLang="en-US" sz="2800" dirty="0">
                <a:latin typeface="MS PMincho" charset="-128"/>
                <a:ea typeface="MS PMincho" charset="-128"/>
                <a:cs typeface="MS PMincho" charset="-128"/>
              </a:rPr>
              <a:t>　</a:t>
            </a:r>
            <a:endParaRPr kumimoji="1"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　</a:t>
            </a:r>
            <a:r>
              <a:rPr kumimoji="1" lang="ja-JP" altLang="en-US" sz="2800" dirty="0">
                <a:latin typeface="MS PMincho" charset="-128"/>
                <a:ea typeface="MS PMincho" charset="-128"/>
                <a:cs typeface="MS PMincho" charset="-128"/>
              </a:rPr>
              <a:t>①　コーポレートアプリのクーポンを使用すること</a:t>
            </a:r>
            <a:r>
              <a:rPr lang="ja-JP" altLang="en-US" sz="2800" dirty="0">
                <a:latin typeface="MS PMincho" charset="-128"/>
                <a:ea typeface="MS PMincho" charset="-128"/>
                <a:cs typeface="MS PMincho" charset="-128"/>
              </a:rPr>
              <a:t>の</a:t>
            </a:r>
            <a:endParaRPr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　　　　影響を</a:t>
            </a:r>
            <a:r>
              <a:rPr kumimoji="1" lang="ja-JP" altLang="en-US" sz="2800" dirty="0">
                <a:latin typeface="MS PMincho" charset="-128"/>
                <a:ea typeface="MS PMincho" charset="-128"/>
                <a:cs typeface="MS PMincho" charset="-128"/>
              </a:rPr>
              <a:t>明らかにする。</a:t>
            </a:r>
            <a:endParaRPr kumimoji="1" lang="en-US" altLang="ja-JP" sz="2800" dirty="0">
              <a:latin typeface="MS PMincho" charset="-128"/>
              <a:ea typeface="MS PMincho" charset="-128"/>
              <a:cs typeface="MS PMincho" charset="-128"/>
            </a:endParaRPr>
          </a:p>
          <a:p>
            <a:endParaRPr lang="en-US" altLang="ja-JP" sz="2800" dirty="0">
              <a:latin typeface="MS PMincho" charset="-128"/>
              <a:ea typeface="MS PMincho" charset="-128"/>
              <a:cs typeface="MS PMincho" charset="-128"/>
            </a:endParaRPr>
          </a:p>
          <a:p>
            <a:endParaRPr lang="en-US" altLang="ja-JP" sz="2800" dirty="0">
              <a:latin typeface="MS PMincho" charset="-128"/>
              <a:ea typeface="MS PMincho" charset="-128"/>
              <a:cs typeface="MS PMincho" charset="-128"/>
            </a:endParaRPr>
          </a:p>
          <a:p>
            <a:r>
              <a:rPr kumimoji="1" lang="ja-JP" altLang="en-US" sz="2800" dirty="0">
                <a:latin typeface="MS PMincho" charset="-128"/>
                <a:ea typeface="MS PMincho" charset="-128"/>
                <a:cs typeface="MS PMincho" charset="-128"/>
              </a:rPr>
              <a:t>　②</a:t>
            </a:r>
            <a:r>
              <a:rPr lang="ja-JP" altLang="en-US" sz="2800" dirty="0">
                <a:latin typeface="MS PMincho" charset="-128"/>
                <a:ea typeface="MS PMincho" charset="-128"/>
                <a:cs typeface="MS PMincho" charset="-128"/>
              </a:rPr>
              <a:t>　コーポレートアプリの</a:t>
            </a:r>
            <a:r>
              <a:rPr kumimoji="1" lang="ja-JP" altLang="en-US" sz="2800" dirty="0">
                <a:latin typeface="MS PMincho" charset="-128"/>
                <a:ea typeface="MS PMincho" charset="-128"/>
                <a:cs typeface="MS PMincho" charset="-128"/>
              </a:rPr>
              <a:t>クーポン以外の機能も</a:t>
            </a:r>
            <a:endParaRPr kumimoji="1"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　　　　</a:t>
            </a:r>
            <a:r>
              <a:rPr kumimoji="1" lang="ja-JP" altLang="en-US" sz="2800" dirty="0">
                <a:latin typeface="MS PMincho" charset="-128"/>
                <a:ea typeface="MS PMincho" charset="-128"/>
                <a:cs typeface="MS PMincho" charset="-128"/>
              </a:rPr>
              <a:t>充実していく必要があることを明らかにする。</a:t>
            </a:r>
            <a:endParaRPr kumimoji="1" lang="en-US" altLang="ja-JP" sz="2800" dirty="0">
              <a:latin typeface="MS PMincho" charset="-128"/>
              <a:ea typeface="MS PMincho" charset="-128"/>
              <a:cs typeface="MS PMincho" charset="-128"/>
            </a:endParaRPr>
          </a:p>
          <a:p>
            <a:endParaRPr kumimoji="1" lang="en-US" altLang="ja-JP" sz="2800" dirty="0">
              <a:latin typeface="MS PMincho" charset="-128"/>
              <a:ea typeface="MS PMincho" charset="-128"/>
              <a:cs typeface="MS PMincho" charset="-128"/>
            </a:endParaRPr>
          </a:p>
        </p:txBody>
      </p:sp>
      <p:sp>
        <p:nvSpPr>
          <p:cNvPr id="4" name="タイトル 1"/>
          <p:cNvSpPr txBox="1">
            <a:spLocks/>
          </p:cNvSpPr>
          <p:nvPr/>
        </p:nvSpPr>
        <p:spPr>
          <a:xfrm>
            <a:off x="657412" y="785256"/>
            <a:ext cx="10515600" cy="1325563"/>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800" dirty="0">
                <a:latin typeface="HGSMinchoE" charset="-128"/>
                <a:ea typeface="HGSMinchoE" charset="-128"/>
                <a:cs typeface="HGSMinchoE" charset="-128"/>
              </a:rPr>
              <a:t>研究目的</a:t>
            </a:r>
          </a:p>
        </p:txBody>
      </p:sp>
    </p:spTree>
    <p:extLst>
      <p:ext uri="{BB962C8B-B14F-4D97-AF65-F5344CB8AC3E}">
        <p14:creationId xmlns:p14="http://schemas.microsoft.com/office/powerpoint/2010/main" val="1082396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図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67751" y="2539045"/>
            <a:ext cx="1908892" cy="1393794"/>
          </a:xfrm>
          <a:prstGeom prst="rect">
            <a:avLst/>
          </a:prstGeom>
        </p:spPr>
      </p:pic>
      <p:pic>
        <p:nvPicPr>
          <p:cNvPr id="23" name="図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95891" y="1849538"/>
            <a:ext cx="2459618" cy="1109325"/>
          </a:xfrm>
          <a:prstGeom prst="rect">
            <a:avLst/>
          </a:prstGeom>
        </p:spPr>
      </p:pic>
      <p:pic>
        <p:nvPicPr>
          <p:cNvPr id="57" name="図 5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9214" y="655227"/>
            <a:ext cx="1478209" cy="1399694"/>
          </a:xfrm>
          <a:prstGeom prst="rect">
            <a:avLst/>
          </a:prstGeom>
        </p:spPr>
      </p:pic>
      <p:sp>
        <p:nvSpPr>
          <p:cNvPr id="2" name="タイトル 1"/>
          <p:cNvSpPr>
            <a:spLocks noGrp="1"/>
          </p:cNvSpPr>
          <p:nvPr>
            <p:ph type="title"/>
          </p:nvPr>
        </p:nvSpPr>
        <p:spPr>
          <a:xfrm>
            <a:off x="1114690" y="-48709"/>
            <a:ext cx="9312076" cy="871434"/>
          </a:xfrm>
        </p:spPr>
        <p:txBody>
          <a:bodyPr>
            <a:noAutofit/>
          </a:bodyPr>
          <a:lstStyle/>
          <a:p>
            <a:r>
              <a:rPr lang="ja-JP" altLang="en-US" sz="3200" dirty="0">
                <a:latin typeface="HGSMinchoE" charset="-128"/>
                <a:ea typeface="HGSMinchoE" charset="-128"/>
                <a:cs typeface="HGSMinchoE" charset="-128"/>
              </a:rPr>
              <a:t>コーポレートアプリを出している主な企業</a:t>
            </a:r>
            <a:endParaRPr kumimoji="1" lang="ja-JP" altLang="en-US" sz="3200" dirty="0">
              <a:latin typeface="HGSMinchoE" charset="-128"/>
              <a:ea typeface="HGSMinchoE" charset="-128"/>
              <a:cs typeface="HGSMinchoE" charset="-128"/>
            </a:endParaRPr>
          </a:p>
        </p:txBody>
      </p:sp>
      <p:sp>
        <p:nvSpPr>
          <p:cNvPr id="3" name="コンテンツ プレースホルダー 2"/>
          <p:cNvSpPr>
            <a:spLocks noGrp="1"/>
          </p:cNvSpPr>
          <p:nvPr>
            <p:ph idx="1"/>
          </p:nvPr>
        </p:nvSpPr>
        <p:spPr/>
        <p:txBody>
          <a:bodyPr>
            <a:normAutofit/>
          </a:bodyPr>
          <a:lstStyle/>
          <a:p>
            <a:pPr marL="0" indent="0">
              <a:buNone/>
            </a:pPr>
            <a:endParaRPr kumimoji="1" lang="en-US" altLang="ja-JP" sz="2800" dirty="0"/>
          </a:p>
          <a:p>
            <a:pPr marL="0" indent="0">
              <a:buNone/>
            </a:pPr>
            <a:endParaRPr lang="en-US" altLang="ja-JP" sz="28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3</a:t>
            </a:fld>
            <a:endParaRPr kumimoji="1" lang="ja-JP" altLang="en-US" dirty="0"/>
          </a:p>
        </p:txBody>
      </p:sp>
      <p:pic>
        <p:nvPicPr>
          <p:cNvPr id="5" name="図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7797" y="3869311"/>
            <a:ext cx="584222" cy="583173"/>
          </a:xfrm>
          <a:prstGeom prst="rect">
            <a:avLst/>
          </a:prstGeom>
        </p:spPr>
      </p:pic>
      <p:pic>
        <p:nvPicPr>
          <p:cNvPr id="6" name="図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794301" y="5783183"/>
            <a:ext cx="988172" cy="988172"/>
          </a:xfrm>
          <a:prstGeom prst="rect">
            <a:avLst/>
          </a:prstGeom>
        </p:spPr>
      </p:pic>
      <p:pic>
        <p:nvPicPr>
          <p:cNvPr id="7" name="図 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534432" y="5604050"/>
            <a:ext cx="1116331" cy="1116331"/>
          </a:xfrm>
          <a:prstGeom prst="rect">
            <a:avLst/>
          </a:prstGeom>
        </p:spPr>
      </p:pic>
      <p:pic>
        <p:nvPicPr>
          <p:cNvPr id="8" name="図 7"/>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969831" y="5901969"/>
            <a:ext cx="859675" cy="908244"/>
          </a:xfrm>
          <a:prstGeom prst="rect">
            <a:avLst/>
          </a:prstGeom>
        </p:spPr>
      </p:pic>
      <p:pic>
        <p:nvPicPr>
          <p:cNvPr id="9" name="図 8"/>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4090958" y="5820690"/>
            <a:ext cx="992117" cy="897218"/>
          </a:xfrm>
          <a:prstGeom prst="rect">
            <a:avLst/>
          </a:prstGeom>
        </p:spPr>
      </p:pic>
      <p:pic>
        <p:nvPicPr>
          <p:cNvPr id="10" name="図 9"/>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5006318" y="5719775"/>
            <a:ext cx="1271236" cy="1147745"/>
          </a:xfrm>
          <a:prstGeom prst="rect">
            <a:avLst/>
          </a:prstGeom>
        </p:spPr>
      </p:pic>
      <p:pic>
        <p:nvPicPr>
          <p:cNvPr id="11" name="図 10"/>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160988" y="5560436"/>
            <a:ext cx="1831670" cy="930373"/>
          </a:xfrm>
          <a:prstGeom prst="rect">
            <a:avLst/>
          </a:prstGeom>
        </p:spPr>
      </p:pic>
      <p:sp>
        <p:nvSpPr>
          <p:cNvPr id="12" name="テキスト ボックス 11"/>
          <p:cNvSpPr txBox="1"/>
          <p:nvPr/>
        </p:nvSpPr>
        <p:spPr>
          <a:xfrm>
            <a:off x="57008" y="110982"/>
            <a:ext cx="2211153" cy="400110"/>
          </a:xfrm>
          <a:prstGeom prst="rect">
            <a:avLst/>
          </a:prstGeom>
          <a:noFill/>
        </p:spPr>
        <p:txBody>
          <a:bodyPr wrap="square" rtlCol="0">
            <a:spAutoFit/>
          </a:bodyPr>
          <a:lstStyle/>
          <a:p>
            <a:r>
              <a:rPr kumimoji="1" lang="ja-JP" altLang="en-US" sz="2000" dirty="0"/>
              <a:t>現状分析</a:t>
            </a:r>
          </a:p>
        </p:txBody>
      </p:sp>
      <p:pic>
        <p:nvPicPr>
          <p:cNvPr id="13" name="図 12"/>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992659" y="5906382"/>
            <a:ext cx="897026" cy="897026"/>
          </a:xfrm>
          <a:prstGeom prst="rect">
            <a:avLst/>
          </a:prstGeom>
        </p:spPr>
      </p:pic>
      <p:pic>
        <p:nvPicPr>
          <p:cNvPr id="15" name="図 14"/>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0810373" y="3539484"/>
            <a:ext cx="967756" cy="967756"/>
          </a:xfrm>
          <a:prstGeom prst="rect">
            <a:avLst/>
          </a:prstGeom>
        </p:spPr>
      </p:pic>
      <p:pic>
        <p:nvPicPr>
          <p:cNvPr id="16" name="図 15"/>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0683409" y="4785567"/>
            <a:ext cx="997616" cy="997616"/>
          </a:xfrm>
          <a:prstGeom prst="rect">
            <a:avLst/>
          </a:prstGeom>
        </p:spPr>
      </p:pic>
      <p:pic>
        <p:nvPicPr>
          <p:cNvPr id="17" name="図 16"/>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6425166" y="5535821"/>
            <a:ext cx="1198892" cy="1198892"/>
          </a:xfrm>
          <a:prstGeom prst="rect">
            <a:avLst/>
          </a:prstGeom>
        </p:spPr>
      </p:pic>
      <p:pic>
        <p:nvPicPr>
          <p:cNvPr id="18" name="図 17"/>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10802469" y="2290618"/>
            <a:ext cx="1116618" cy="1116618"/>
          </a:xfrm>
          <a:prstGeom prst="rect">
            <a:avLst/>
          </a:prstGeom>
        </p:spPr>
      </p:pic>
      <p:pic>
        <p:nvPicPr>
          <p:cNvPr id="19" name="図 18"/>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8030136" y="3674823"/>
            <a:ext cx="1230063" cy="1101893"/>
          </a:xfrm>
          <a:prstGeom prst="rect">
            <a:avLst/>
          </a:prstGeom>
        </p:spPr>
      </p:pic>
      <p:pic>
        <p:nvPicPr>
          <p:cNvPr id="20" name="図 19"/>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3210025" y="4841997"/>
            <a:ext cx="851025" cy="851025"/>
          </a:xfrm>
          <a:prstGeom prst="rect">
            <a:avLst/>
          </a:prstGeom>
        </p:spPr>
      </p:pic>
      <p:pic>
        <p:nvPicPr>
          <p:cNvPr id="21" name="図 20"/>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116112" y="4706069"/>
            <a:ext cx="854967" cy="854967"/>
          </a:xfrm>
          <a:prstGeom prst="rect">
            <a:avLst/>
          </a:prstGeom>
        </p:spPr>
      </p:pic>
      <p:pic>
        <p:nvPicPr>
          <p:cNvPr id="22" name="図 21"/>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142383" y="877496"/>
            <a:ext cx="890659" cy="1192510"/>
          </a:xfrm>
          <a:prstGeom prst="rect">
            <a:avLst/>
          </a:prstGeom>
        </p:spPr>
      </p:pic>
      <p:pic>
        <p:nvPicPr>
          <p:cNvPr id="26" name="図 25"/>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6421697" y="3097853"/>
            <a:ext cx="1243164" cy="1243164"/>
          </a:xfrm>
          <a:prstGeom prst="rect">
            <a:avLst/>
          </a:prstGeom>
        </p:spPr>
      </p:pic>
      <p:pic>
        <p:nvPicPr>
          <p:cNvPr id="27" name="図 26"/>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8073060" y="1769281"/>
            <a:ext cx="1044579" cy="783434"/>
          </a:xfrm>
          <a:prstGeom prst="rect">
            <a:avLst/>
          </a:prstGeom>
        </p:spPr>
      </p:pic>
      <p:pic>
        <p:nvPicPr>
          <p:cNvPr id="29" name="図 28"/>
          <p:cNvPicPr>
            <a:picLocks noChangeAspect="1"/>
          </p:cNvPicPr>
          <p:nvPr/>
        </p:nvPicPr>
        <p:blipFill>
          <a:blip r:embed="rId24" cstate="email">
            <a:extLst>
              <a:ext uri="{28A0092B-C50C-407E-A947-70E740481C1C}">
                <a14:useLocalDpi xmlns:a14="http://schemas.microsoft.com/office/drawing/2010/main"/>
              </a:ext>
            </a:extLst>
          </a:blip>
          <a:stretch>
            <a:fillRect/>
          </a:stretch>
        </p:blipFill>
        <p:spPr>
          <a:xfrm>
            <a:off x="881794" y="5065874"/>
            <a:ext cx="1284024" cy="653901"/>
          </a:xfrm>
          <a:prstGeom prst="rect">
            <a:avLst/>
          </a:prstGeom>
        </p:spPr>
      </p:pic>
      <p:pic>
        <p:nvPicPr>
          <p:cNvPr id="30" name="図 29"/>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924431" y="4220519"/>
            <a:ext cx="944710" cy="950614"/>
          </a:xfrm>
          <a:prstGeom prst="rect">
            <a:avLst/>
          </a:prstGeom>
        </p:spPr>
      </p:pic>
      <p:pic>
        <p:nvPicPr>
          <p:cNvPr id="31" name="図 30"/>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2147906" y="4962420"/>
            <a:ext cx="869937" cy="723788"/>
          </a:xfrm>
          <a:prstGeom prst="rect">
            <a:avLst/>
          </a:prstGeom>
        </p:spPr>
      </p:pic>
      <p:pic>
        <p:nvPicPr>
          <p:cNvPr id="32" name="図 31"/>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9481701" y="2843821"/>
            <a:ext cx="998455" cy="998455"/>
          </a:xfrm>
          <a:prstGeom prst="rect">
            <a:avLst/>
          </a:prstGeom>
        </p:spPr>
      </p:pic>
      <p:pic>
        <p:nvPicPr>
          <p:cNvPr id="34" name="図 33"/>
          <p:cNvPicPr>
            <a:picLocks noChangeAspect="1"/>
          </p:cNvPicPr>
          <p:nvPr/>
        </p:nvPicPr>
        <p:blipFill>
          <a:blip r:embed="rId28" cstate="email">
            <a:extLst>
              <a:ext uri="{28A0092B-C50C-407E-A947-70E740481C1C}">
                <a14:useLocalDpi xmlns:a14="http://schemas.microsoft.com/office/drawing/2010/main"/>
              </a:ext>
            </a:extLst>
          </a:blip>
          <a:stretch>
            <a:fillRect/>
          </a:stretch>
        </p:blipFill>
        <p:spPr>
          <a:xfrm>
            <a:off x="2203654" y="4027220"/>
            <a:ext cx="778164" cy="778164"/>
          </a:xfrm>
          <a:prstGeom prst="rect">
            <a:avLst/>
          </a:prstGeom>
        </p:spPr>
      </p:pic>
      <p:pic>
        <p:nvPicPr>
          <p:cNvPr id="35" name="図 34"/>
          <p:cNvPicPr>
            <a:picLocks noChangeAspect="1"/>
          </p:cNvPicPr>
          <p:nvPr/>
        </p:nvPicPr>
        <p:blipFill>
          <a:blip r:embed="rId29" cstate="email">
            <a:extLst>
              <a:ext uri="{28A0092B-C50C-407E-A947-70E740481C1C}">
                <a14:useLocalDpi xmlns:a14="http://schemas.microsoft.com/office/drawing/2010/main"/>
              </a:ext>
            </a:extLst>
          </a:blip>
          <a:stretch>
            <a:fillRect/>
          </a:stretch>
        </p:blipFill>
        <p:spPr>
          <a:xfrm>
            <a:off x="6482257" y="4507240"/>
            <a:ext cx="1123551" cy="941887"/>
          </a:xfrm>
          <a:prstGeom prst="rect">
            <a:avLst/>
          </a:prstGeom>
        </p:spPr>
      </p:pic>
      <p:pic>
        <p:nvPicPr>
          <p:cNvPr id="36" name="図 35"/>
          <p:cNvPicPr>
            <a:picLocks noChangeAspect="1"/>
          </p:cNvPicPr>
          <p:nvPr/>
        </p:nvPicPr>
        <p:blipFill>
          <a:blip r:embed="rId30" cstate="email">
            <a:extLst>
              <a:ext uri="{28A0092B-C50C-407E-A947-70E740481C1C}">
                <a14:useLocalDpi xmlns:a14="http://schemas.microsoft.com/office/drawing/2010/main"/>
              </a:ext>
            </a:extLst>
          </a:blip>
          <a:stretch>
            <a:fillRect/>
          </a:stretch>
        </p:blipFill>
        <p:spPr>
          <a:xfrm>
            <a:off x="4394685" y="1883091"/>
            <a:ext cx="854392" cy="867682"/>
          </a:xfrm>
          <a:prstGeom prst="rect">
            <a:avLst/>
          </a:prstGeom>
        </p:spPr>
      </p:pic>
      <p:pic>
        <p:nvPicPr>
          <p:cNvPr id="37" name="図 36"/>
          <p:cNvPicPr>
            <a:picLocks noChangeAspect="1"/>
          </p:cNvPicPr>
          <p:nvPr/>
        </p:nvPicPr>
        <p:blipFill>
          <a:blip r:embed="rId31" cstate="email">
            <a:extLst>
              <a:ext uri="{28A0092B-C50C-407E-A947-70E740481C1C}">
                <a14:useLocalDpi xmlns:a14="http://schemas.microsoft.com/office/drawing/2010/main"/>
              </a:ext>
            </a:extLst>
          </a:blip>
          <a:stretch>
            <a:fillRect/>
          </a:stretch>
        </p:blipFill>
        <p:spPr>
          <a:xfrm>
            <a:off x="2213412" y="1116162"/>
            <a:ext cx="1174277" cy="1081548"/>
          </a:xfrm>
          <a:prstGeom prst="rect">
            <a:avLst/>
          </a:prstGeom>
        </p:spPr>
      </p:pic>
      <p:pic>
        <p:nvPicPr>
          <p:cNvPr id="38" name="図 37"/>
          <p:cNvPicPr>
            <a:picLocks noChangeAspect="1"/>
          </p:cNvPicPr>
          <p:nvPr/>
        </p:nvPicPr>
        <p:blipFill>
          <a:blip r:embed="rId32" cstate="email">
            <a:extLst>
              <a:ext uri="{28A0092B-C50C-407E-A947-70E740481C1C}">
                <a14:useLocalDpi xmlns:a14="http://schemas.microsoft.com/office/drawing/2010/main"/>
              </a:ext>
            </a:extLst>
          </a:blip>
          <a:stretch>
            <a:fillRect/>
          </a:stretch>
        </p:blipFill>
        <p:spPr>
          <a:xfrm>
            <a:off x="3030314" y="3729166"/>
            <a:ext cx="1261092" cy="852979"/>
          </a:xfrm>
          <a:prstGeom prst="rect">
            <a:avLst/>
          </a:prstGeom>
        </p:spPr>
      </p:pic>
      <p:pic>
        <p:nvPicPr>
          <p:cNvPr id="39" name="図 38"/>
          <p:cNvPicPr>
            <a:picLocks noChangeAspect="1"/>
          </p:cNvPicPr>
          <p:nvPr/>
        </p:nvPicPr>
        <p:blipFill>
          <a:blip r:embed="rId33" cstate="email">
            <a:extLst>
              <a:ext uri="{28A0092B-C50C-407E-A947-70E740481C1C}">
                <a14:useLocalDpi xmlns:a14="http://schemas.microsoft.com/office/drawing/2010/main"/>
              </a:ext>
            </a:extLst>
          </a:blip>
          <a:stretch>
            <a:fillRect/>
          </a:stretch>
        </p:blipFill>
        <p:spPr>
          <a:xfrm>
            <a:off x="5183807" y="3539485"/>
            <a:ext cx="979000" cy="1071466"/>
          </a:xfrm>
          <a:prstGeom prst="rect">
            <a:avLst/>
          </a:prstGeom>
        </p:spPr>
      </p:pic>
      <p:pic>
        <p:nvPicPr>
          <p:cNvPr id="40" name="図 39"/>
          <p:cNvPicPr>
            <a:picLocks noChangeAspect="1"/>
          </p:cNvPicPr>
          <p:nvPr/>
        </p:nvPicPr>
        <p:blipFill>
          <a:blip r:embed="rId34" cstate="email">
            <a:extLst>
              <a:ext uri="{28A0092B-C50C-407E-A947-70E740481C1C}">
                <a14:useLocalDpi xmlns:a14="http://schemas.microsoft.com/office/drawing/2010/main"/>
              </a:ext>
            </a:extLst>
          </a:blip>
          <a:stretch>
            <a:fillRect/>
          </a:stretch>
        </p:blipFill>
        <p:spPr>
          <a:xfrm>
            <a:off x="8030136" y="2716751"/>
            <a:ext cx="1002684" cy="1002684"/>
          </a:xfrm>
          <a:prstGeom prst="rect">
            <a:avLst/>
          </a:prstGeom>
        </p:spPr>
      </p:pic>
      <p:pic>
        <p:nvPicPr>
          <p:cNvPr id="41" name="図 40"/>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152450" y="1047018"/>
            <a:ext cx="1076595" cy="983407"/>
          </a:xfrm>
          <a:prstGeom prst="rect">
            <a:avLst/>
          </a:prstGeom>
        </p:spPr>
      </p:pic>
      <p:pic>
        <p:nvPicPr>
          <p:cNvPr id="42" name="図 41"/>
          <p:cNvPicPr>
            <a:picLocks noChangeAspect="1"/>
          </p:cNvPicPr>
          <p:nvPr/>
        </p:nvPicPr>
        <p:blipFill>
          <a:blip r:embed="rId36" cstate="email">
            <a:extLst>
              <a:ext uri="{28A0092B-C50C-407E-A947-70E740481C1C}">
                <a14:useLocalDpi xmlns:a14="http://schemas.microsoft.com/office/drawing/2010/main"/>
              </a:ext>
            </a:extLst>
          </a:blip>
          <a:stretch>
            <a:fillRect/>
          </a:stretch>
        </p:blipFill>
        <p:spPr>
          <a:xfrm>
            <a:off x="3107699" y="5770451"/>
            <a:ext cx="909453" cy="909453"/>
          </a:xfrm>
          <a:prstGeom prst="rect">
            <a:avLst/>
          </a:prstGeom>
        </p:spPr>
      </p:pic>
      <p:pic>
        <p:nvPicPr>
          <p:cNvPr id="43" name="図 42"/>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9534432" y="1477942"/>
            <a:ext cx="1184128" cy="1184128"/>
          </a:xfrm>
          <a:prstGeom prst="rect">
            <a:avLst/>
          </a:prstGeom>
        </p:spPr>
      </p:pic>
      <p:pic>
        <p:nvPicPr>
          <p:cNvPr id="44" name="図 43"/>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9391180" y="4077636"/>
            <a:ext cx="1086508" cy="1084249"/>
          </a:xfrm>
          <a:prstGeom prst="rect">
            <a:avLst/>
          </a:prstGeom>
        </p:spPr>
      </p:pic>
      <p:pic>
        <p:nvPicPr>
          <p:cNvPr id="45" name="図 44"/>
          <p:cNvPicPr>
            <a:picLocks noChangeAspect="1"/>
          </p:cNvPicPr>
          <p:nvPr/>
        </p:nvPicPr>
        <p:blipFill>
          <a:blip r:embed="rId39">
            <a:extLst>
              <a:ext uri="{28A0092B-C50C-407E-A947-70E740481C1C}">
                <a14:useLocalDpi xmlns:a14="http://schemas.microsoft.com/office/drawing/2010/main"/>
              </a:ext>
            </a:extLst>
          </a:blip>
          <a:stretch>
            <a:fillRect/>
          </a:stretch>
        </p:blipFill>
        <p:spPr>
          <a:xfrm>
            <a:off x="750674" y="3149499"/>
            <a:ext cx="1618972" cy="990826"/>
          </a:xfrm>
          <a:prstGeom prst="rect">
            <a:avLst/>
          </a:prstGeom>
        </p:spPr>
      </p:pic>
      <p:pic>
        <p:nvPicPr>
          <p:cNvPr id="46" name="図 45"/>
          <p:cNvPicPr>
            <a:picLocks noChangeAspect="1"/>
          </p:cNvPicPr>
          <p:nvPr/>
        </p:nvPicPr>
        <p:blipFill>
          <a:blip r:embed="rId40" cstate="email">
            <a:extLst>
              <a:ext uri="{28A0092B-C50C-407E-A947-70E740481C1C}">
                <a14:useLocalDpi xmlns:a14="http://schemas.microsoft.com/office/drawing/2010/main"/>
              </a:ext>
            </a:extLst>
          </a:blip>
          <a:stretch>
            <a:fillRect/>
          </a:stretch>
        </p:blipFill>
        <p:spPr>
          <a:xfrm>
            <a:off x="6686416" y="969061"/>
            <a:ext cx="1526028" cy="686713"/>
          </a:xfrm>
          <a:prstGeom prst="rect">
            <a:avLst/>
          </a:prstGeom>
        </p:spPr>
      </p:pic>
      <p:pic>
        <p:nvPicPr>
          <p:cNvPr id="47" name="図 46"/>
          <p:cNvPicPr>
            <a:picLocks noChangeAspect="1"/>
          </p:cNvPicPr>
          <p:nvPr/>
        </p:nvPicPr>
        <p:blipFill>
          <a:blip r:embed="rId41">
            <a:extLst>
              <a:ext uri="{28A0092B-C50C-407E-A947-70E740481C1C}">
                <a14:useLocalDpi xmlns:a14="http://schemas.microsoft.com/office/drawing/2010/main"/>
              </a:ext>
            </a:extLst>
          </a:blip>
          <a:stretch>
            <a:fillRect/>
          </a:stretch>
        </p:blipFill>
        <p:spPr>
          <a:xfrm>
            <a:off x="7638984" y="4959473"/>
            <a:ext cx="1713183" cy="929715"/>
          </a:xfrm>
          <a:prstGeom prst="rect">
            <a:avLst/>
          </a:prstGeom>
        </p:spPr>
      </p:pic>
      <p:pic>
        <p:nvPicPr>
          <p:cNvPr id="48" name="図 47"/>
          <p:cNvPicPr>
            <a:picLocks noChangeAspect="1"/>
          </p:cNvPicPr>
          <p:nvPr/>
        </p:nvPicPr>
        <p:blipFill>
          <a:blip r:embed="rId42" cstate="email">
            <a:extLst>
              <a:ext uri="{28A0092B-C50C-407E-A947-70E740481C1C}">
                <a14:useLocalDpi xmlns:a14="http://schemas.microsoft.com/office/drawing/2010/main"/>
              </a:ext>
            </a:extLst>
          </a:blip>
          <a:stretch>
            <a:fillRect/>
          </a:stretch>
        </p:blipFill>
        <p:spPr>
          <a:xfrm>
            <a:off x="9273295" y="302304"/>
            <a:ext cx="1606588" cy="1204941"/>
          </a:xfrm>
          <a:prstGeom prst="rect">
            <a:avLst/>
          </a:prstGeom>
        </p:spPr>
      </p:pic>
      <p:pic>
        <p:nvPicPr>
          <p:cNvPr id="49" name="図 48"/>
          <p:cNvPicPr>
            <a:picLocks noChangeAspect="1"/>
          </p:cNvPicPr>
          <p:nvPr/>
        </p:nvPicPr>
        <p:blipFill>
          <a:blip r:embed="rId43" cstate="email">
            <a:extLst>
              <a:ext uri="{28A0092B-C50C-407E-A947-70E740481C1C}">
                <a14:useLocalDpi xmlns:a14="http://schemas.microsoft.com/office/drawing/2010/main"/>
              </a:ext>
            </a:extLst>
          </a:blip>
          <a:stretch>
            <a:fillRect/>
          </a:stretch>
        </p:blipFill>
        <p:spPr>
          <a:xfrm>
            <a:off x="6847459" y="1795846"/>
            <a:ext cx="1122372" cy="1122372"/>
          </a:xfrm>
          <a:prstGeom prst="rect">
            <a:avLst/>
          </a:prstGeom>
        </p:spPr>
      </p:pic>
      <p:pic>
        <p:nvPicPr>
          <p:cNvPr id="50" name="図 49"/>
          <p:cNvPicPr>
            <a:picLocks noChangeAspect="1"/>
          </p:cNvPicPr>
          <p:nvPr/>
        </p:nvPicPr>
        <p:blipFill>
          <a:blip r:embed="rId44" cstate="email">
            <a:extLst>
              <a:ext uri="{28A0092B-C50C-407E-A947-70E740481C1C}">
                <a14:useLocalDpi xmlns:a14="http://schemas.microsoft.com/office/drawing/2010/main"/>
              </a:ext>
            </a:extLst>
          </a:blip>
          <a:stretch>
            <a:fillRect/>
          </a:stretch>
        </p:blipFill>
        <p:spPr>
          <a:xfrm>
            <a:off x="8258122" y="647637"/>
            <a:ext cx="1156615" cy="1059331"/>
          </a:xfrm>
          <a:prstGeom prst="rect">
            <a:avLst/>
          </a:prstGeom>
        </p:spPr>
      </p:pic>
      <p:pic>
        <p:nvPicPr>
          <p:cNvPr id="51" name="図 50"/>
          <p:cNvPicPr>
            <a:picLocks noChangeAspect="1"/>
          </p:cNvPicPr>
          <p:nvPr/>
        </p:nvPicPr>
        <p:blipFill>
          <a:blip r:embed="rId45" cstate="email">
            <a:extLst>
              <a:ext uri="{28A0092B-C50C-407E-A947-70E740481C1C}">
                <a14:useLocalDpi xmlns:a14="http://schemas.microsoft.com/office/drawing/2010/main"/>
              </a:ext>
            </a:extLst>
          </a:blip>
          <a:stretch>
            <a:fillRect/>
          </a:stretch>
        </p:blipFill>
        <p:spPr>
          <a:xfrm>
            <a:off x="3289821" y="1046064"/>
            <a:ext cx="1700890" cy="714374"/>
          </a:xfrm>
          <a:prstGeom prst="rect">
            <a:avLst/>
          </a:prstGeom>
        </p:spPr>
      </p:pic>
      <p:pic>
        <p:nvPicPr>
          <p:cNvPr id="53" name="図 52"/>
          <p:cNvPicPr>
            <a:picLocks noChangeAspect="1"/>
          </p:cNvPicPr>
          <p:nvPr/>
        </p:nvPicPr>
        <p:blipFill>
          <a:blip r:embed="rId46" cstate="email">
            <a:extLst>
              <a:ext uri="{28A0092B-C50C-407E-A947-70E740481C1C}">
                <a14:useLocalDpi xmlns:a14="http://schemas.microsoft.com/office/drawing/2010/main"/>
              </a:ext>
            </a:extLst>
          </a:blip>
          <a:stretch>
            <a:fillRect/>
          </a:stretch>
        </p:blipFill>
        <p:spPr>
          <a:xfrm>
            <a:off x="4248913" y="4582145"/>
            <a:ext cx="953676" cy="953676"/>
          </a:xfrm>
          <a:prstGeom prst="rect">
            <a:avLst/>
          </a:prstGeom>
        </p:spPr>
      </p:pic>
      <p:pic>
        <p:nvPicPr>
          <p:cNvPr id="54" name="図 53"/>
          <p:cNvPicPr>
            <a:picLocks noChangeAspect="1"/>
          </p:cNvPicPr>
          <p:nvPr/>
        </p:nvPicPr>
        <p:blipFill>
          <a:blip r:embed="rId47" cstate="email">
            <a:extLst>
              <a:ext uri="{28A0092B-C50C-407E-A947-70E740481C1C}">
                <a14:useLocalDpi xmlns:a14="http://schemas.microsoft.com/office/drawing/2010/main"/>
              </a:ext>
            </a:extLst>
          </a:blip>
          <a:stretch>
            <a:fillRect/>
          </a:stretch>
        </p:blipFill>
        <p:spPr>
          <a:xfrm>
            <a:off x="243568" y="6286833"/>
            <a:ext cx="1585479" cy="483826"/>
          </a:xfrm>
          <a:prstGeom prst="rect">
            <a:avLst/>
          </a:prstGeom>
        </p:spPr>
      </p:pic>
      <p:pic>
        <p:nvPicPr>
          <p:cNvPr id="55" name="図 54"/>
          <p:cNvPicPr>
            <a:picLocks noChangeAspect="1"/>
          </p:cNvPicPr>
          <p:nvPr/>
        </p:nvPicPr>
        <p:blipFill>
          <a:blip r:embed="rId48" cstate="email">
            <a:extLst>
              <a:ext uri="{28A0092B-C50C-407E-A947-70E740481C1C}">
                <a14:useLocalDpi xmlns:a14="http://schemas.microsoft.com/office/drawing/2010/main"/>
              </a:ext>
            </a:extLst>
          </a:blip>
          <a:stretch>
            <a:fillRect/>
          </a:stretch>
        </p:blipFill>
        <p:spPr>
          <a:xfrm>
            <a:off x="27109" y="2457403"/>
            <a:ext cx="804113" cy="977931"/>
          </a:xfrm>
          <a:prstGeom prst="rect">
            <a:avLst/>
          </a:prstGeom>
        </p:spPr>
      </p:pic>
      <p:pic>
        <p:nvPicPr>
          <p:cNvPr id="56" name="図 55"/>
          <p:cNvPicPr>
            <a:picLocks noChangeAspect="1"/>
          </p:cNvPicPr>
          <p:nvPr/>
        </p:nvPicPr>
        <p:blipFill>
          <a:blip r:embed="rId49" cstate="email">
            <a:extLst>
              <a:ext uri="{28A0092B-C50C-407E-A947-70E740481C1C}">
                <a14:useLocalDpi xmlns:a14="http://schemas.microsoft.com/office/drawing/2010/main"/>
              </a:ext>
            </a:extLst>
          </a:blip>
          <a:stretch>
            <a:fillRect/>
          </a:stretch>
        </p:blipFill>
        <p:spPr>
          <a:xfrm>
            <a:off x="4387131" y="3673197"/>
            <a:ext cx="736005" cy="736005"/>
          </a:xfrm>
          <a:prstGeom prst="rect">
            <a:avLst/>
          </a:prstGeom>
        </p:spPr>
      </p:pic>
      <p:pic>
        <p:nvPicPr>
          <p:cNvPr id="58" name="図 57"/>
          <p:cNvPicPr>
            <a:picLocks noChangeAspect="1"/>
          </p:cNvPicPr>
          <p:nvPr/>
        </p:nvPicPr>
        <p:blipFill>
          <a:blip r:embed="rId50" cstate="email">
            <a:extLst>
              <a:ext uri="{28A0092B-C50C-407E-A947-70E740481C1C}">
                <a14:useLocalDpi xmlns:a14="http://schemas.microsoft.com/office/drawing/2010/main"/>
              </a:ext>
            </a:extLst>
          </a:blip>
          <a:stretch>
            <a:fillRect/>
          </a:stretch>
        </p:blipFill>
        <p:spPr>
          <a:xfrm>
            <a:off x="5357837" y="4657066"/>
            <a:ext cx="967636" cy="952975"/>
          </a:xfrm>
          <a:prstGeom prst="rect">
            <a:avLst/>
          </a:prstGeom>
        </p:spPr>
      </p:pic>
      <p:pic>
        <p:nvPicPr>
          <p:cNvPr id="59" name="図 58"/>
          <p:cNvPicPr>
            <a:picLocks noChangeAspect="1"/>
          </p:cNvPicPr>
          <p:nvPr/>
        </p:nvPicPr>
        <p:blipFill>
          <a:blip r:embed="rId51" cstate="email">
            <a:extLst>
              <a:ext uri="{28A0092B-C50C-407E-A947-70E740481C1C}">
                <a14:useLocalDpi xmlns:a14="http://schemas.microsoft.com/office/drawing/2010/main"/>
              </a:ext>
            </a:extLst>
          </a:blip>
          <a:stretch>
            <a:fillRect/>
          </a:stretch>
        </p:blipFill>
        <p:spPr>
          <a:xfrm>
            <a:off x="2427764" y="2680039"/>
            <a:ext cx="1396942" cy="912634"/>
          </a:xfrm>
          <a:prstGeom prst="rect">
            <a:avLst/>
          </a:prstGeom>
        </p:spPr>
      </p:pic>
      <p:pic>
        <p:nvPicPr>
          <p:cNvPr id="28" name="図 27"/>
          <p:cNvPicPr>
            <a:picLocks noChangeAspect="1"/>
          </p:cNvPicPr>
          <p:nvPr/>
        </p:nvPicPr>
        <p:blipFill>
          <a:blip r:embed="rId52" cstate="email">
            <a:extLst>
              <a:ext uri="{28A0092B-C50C-407E-A947-70E740481C1C}">
                <a14:useLocalDpi xmlns:a14="http://schemas.microsoft.com/office/drawing/2010/main"/>
              </a:ext>
            </a:extLst>
          </a:blip>
          <a:stretch>
            <a:fillRect/>
          </a:stretch>
        </p:blipFill>
        <p:spPr>
          <a:xfrm>
            <a:off x="5503455" y="1709356"/>
            <a:ext cx="1246972" cy="1192417"/>
          </a:xfrm>
          <a:prstGeom prst="rect">
            <a:avLst/>
          </a:prstGeom>
        </p:spPr>
      </p:pic>
      <p:pic>
        <p:nvPicPr>
          <p:cNvPr id="33" name="図 32"/>
          <p:cNvPicPr>
            <a:picLocks noChangeAspect="1"/>
          </p:cNvPicPr>
          <p:nvPr/>
        </p:nvPicPr>
        <p:blipFill>
          <a:blip r:embed="rId53" cstate="email">
            <a:extLst>
              <a:ext uri="{28A0092B-C50C-407E-A947-70E740481C1C}">
                <a14:useLocalDpi xmlns:a14="http://schemas.microsoft.com/office/drawing/2010/main"/>
              </a:ext>
            </a:extLst>
          </a:blip>
          <a:stretch>
            <a:fillRect/>
          </a:stretch>
        </p:blipFill>
        <p:spPr>
          <a:xfrm>
            <a:off x="10884531" y="1285783"/>
            <a:ext cx="893598" cy="893598"/>
          </a:xfrm>
          <a:prstGeom prst="rect">
            <a:avLst/>
          </a:prstGeom>
        </p:spPr>
      </p:pic>
      <p:pic>
        <p:nvPicPr>
          <p:cNvPr id="60" name="図 59"/>
          <p:cNvPicPr>
            <a:picLocks noChangeAspect="1"/>
          </p:cNvPicPr>
          <p:nvPr/>
        </p:nvPicPr>
        <p:blipFill>
          <a:blip r:embed="rId54" cstate="email">
            <a:extLst>
              <a:ext uri="{28A0092B-C50C-407E-A947-70E740481C1C}">
                <a14:useLocalDpi xmlns:a14="http://schemas.microsoft.com/office/drawing/2010/main"/>
              </a:ext>
            </a:extLst>
          </a:blip>
          <a:stretch>
            <a:fillRect/>
          </a:stretch>
        </p:blipFill>
        <p:spPr>
          <a:xfrm>
            <a:off x="10718474" y="243654"/>
            <a:ext cx="1395984" cy="971682"/>
          </a:xfrm>
          <a:prstGeom prst="rect">
            <a:avLst/>
          </a:prstGeom>
        </p:spPr>
      </p:pic>
      <p:pic>
        <p:nvPicPr>
          <p:cNvPr id="61" name="図 60"/>
          <p:cNvPicPr>
            <a:picLocks noChangeAspect="1"/>
          </p:cNvPicPr>
          <p:nvPr/>
        </p:nvPicPr>
        <p:blipFill>
          <a:blip r:embed="rId55" cstate="email">
            <a:extLst>
              <a:ext uri="{28A0092B-C50C-407E-A947-70E740481C1C}">
                <a14:useLocalDpi xmlns:a14="http://schemas.microsoft.com/office/drawing/2010/main"/>
              </a:ext>
            </a:extLst>
          </a:blip>
          <a:stretch>
            <a:fillRect/>
          </a:stretch>
        </p:blipFill>
        <p:spPr>
          <a:xfrm>
            <a:off x="996898" y="2121211"/>
            <a:ext cx="1175337" cy="1109518"/>
          </a:xfrm>
          <a:prstGeom prst="rect">
            <a:avLst/>
          </a:prstGeom>
        </p:spPr>
      </p:pic>
    </p:spTree>
    <p:extLst>
      <p:ext uri="{BB962C8B-B14F-4D97-AF65-F5344CB8AC3E}">
        <p14:creationId xmlns:p14="http://schemas.microsoft.com/office/powerpoint/2010/main" val="2012553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C7100BE-A261-4E0B-83FC-C6CF540D5DC2}"/>
              </a:ext>
            </a:extLst>
          </p:cNvPr>
          <p:cNvSpPr>
            <a:spLocks noGrp="1"/>
          </p:cNvSpPr>
          <p:nvPr>
            <p:ph type="sldNum" sz="quarter" idx="12"/>
          </p:nvPr>
        </p:nvSpPr>
        <p:spPr/>
        <p:txBody>
          <a:bodyPr/>
          <a:lstStyle/>
          <a:p>
            <a:fld id="{269BB27D-969F-4748-9981-936C35B41265}" type="slidenum">
              <a:rPr kumimoji="1" lang="ja-JP" altLang="en-US" smtClean="0"/>
              <a:t>30</a:t>
            </a:fld>
            <a:endParaRPr kumimoji="1" lang="ja-JP" altLang="en-US" dirty="0"/>
          </a:p>
        </p:txBody>
      </p:sp>
      <p:sp>
        <p:nvSpPr>
          <p:cNvPr id="3" name="テキスト ボックス 2">
            <a:extLst>
              <a:ext uri="{FF2B5EF4-FFF2-40B4-BE49-F238E27FC236}">
                <a16:creationId xmlns:a16="http://schemas.microsoft.com/office/drawing/2014/main" id="{A2C7D782-D938-4841-A733-E1C4C6531D89}"/>
              </a:ext>
            </a:extLst>
          </p:cNvPr>
          <p:cNvSpPr txBox="1"/>
          <p:nvPr/>
        </p:nvSpPr>
        <p:spPr>
          <a:xfrm>
            <a:off x="793550" y="859562"/>
            <a:ext cx="6573520" cy="646331"/>
          </a:xfrm>
          <a:prstGeom prst="rect">
            <a:avLst/>
          </a:prstGeom>
          <a:noFill/>
        </p:spPr>
        <p:txBody>
          <a:bodyPr wrap="square" rtlCol="0">
            <a:spAutoFit/>
          </a:bodyPr>
          <a:lstStyle/>
          <a:p>
            <a:r>
              <a:rPr kumimoji="1" lang="ja-JP" altLang="en-US" sz="3600" dirty="0">
                <a:latin typeface="HGMinchoE" charset="-128"/>
                <a:ea typeface="HGMinchoE" charset="-128"/>
                <a:cs typeface="HGMinchoE" charset="-128"/>
              </a:rPr>
              <a:t>クーポンとは？？</a:t>
            </a:r>
          </a:p>
        </p:txBody>
      </p:sp>
      <p:grpSp>
        <p:nvGrpSpPr>
          <p:cNvPr id="6" name="グループ化 5">
            <a:extLst>
              <a:ext uri="{FF2B5EF4-FFF2-40B4-BE49-F238E27FC236}">
                <a16:creationId xmlns:a16="http://schemas.microsoft.com/office/drawing/2014/main" id="{EF58BC67-1F6B-46F3-AB42-93C88E6CC864}"/>
              </a:ext>
            </a:extLst>
          </p:cNvPr>
          <p:cNvGrpSpPr/>
          <p:nvPr/>
        </p:nvGrpSpPr>
        <p:grpSpPr>
          <a:xfrm>
            <a:off x="912068" y="4041913"/>
            <a:ext cx="10048699" cy="2264340"/>
            <a:chOff x="924560" y="1838960"/>
            <a:chExt cx="8280400" cy="1729187"/>
          </a:xfrm>
        </p:grpSpPr>
        <p:sp>
          <p:nvSpPr>
            <p:cNvPr id="5" name="四角形: 角を丸くする 4">
              <a:extLst>
                <a:ext uri="{FF2B5EF4-FFF2-40B4-BE49-F238E27FC236}">
                  <a16:creationId xmlns:a16="http://schemas.microsoft.com/office/drawing/2014/main" id="{00BC133B-201D-4D50-B718-A0C46211DF56}"/>
                </a:ext>
              </a:extLst>
            </p:cNvPr>
            <p:cNvSpPr/>
            <p:nvPr/>
          </p:nvSpPr>
          <p:spPr>
            <a:xfrm>
              <a:off x="924560" y="1838960"/>
              <a:ext cx="8280400" cy="15900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8DC8DA"/>
                </a:solidFill>
                <a:latin typeface="MS PMincho" charset="-128"/>
                <a:ea typeface="MS PMincho" charset="-128"/>
                <a:cs typeface="MS PMincho" charset="-128"/>
              </a:endParaRPr>
            </a:p>
          </p:txBody>
        </p:sp>
        <p:sp>
          <p:nvSpPr>
            <p:cNvPr id="4" name="テキスト ボックス 3">
              <a:extLst>
                <a:ext uri="{FF2B5EF4-FFF2-40B4-BE49-F238E27FC236}">
                  <a16:creationId xmlns:a16="http://schemas.microsoft.com/office/drawing/2014/main" id="{7D3154F3-0CE4-4FD8-9614-83060D5EB9D1}"/>
                </a:ext>
              </a:extLst>
            </p:cNvPr>
            <p:cNvSpPr txBox="1"/>
            <p:nvPr/>
          </p:nvSpPr>
          <p:spPr>
            <a:xfrm>
              <a:off x="1117599" y="2183152"/>
              <a:ext cx="7894320" cy="1384995"/>
            </a:xfrm>
            <a:prstGeom prst="rect">
              <a:avLst/>
            </a:prstGeom>
            <a:noFill/>
          </p:spPr>
          <p:txBody>
            <a:bodyPr wrap="square" rtlCol="0">
              <a:spAutoFit/>
            </a:bodyPr>
            <a:lstStyle/>
            <a:p>
              <a:pPr algn="ctr"/>
              <a:r>
                <a:rPr lang="ja-JP" altLang="en-US" sz="2400" dirty="0">
                  <a:latin typeface="MS PMincho" charset="-128"/>
                  <a:ea typeface="MS PMincho" charset="-128"/>
                  <a:cs typeface="MS PMincho" charset="-128"/>
                </a:rPr>
                <a:t>　</a:t>
              </a:r>
              <a:r>
                <a:rPr lang="en-US" altLang="ja-JP" sz="2800" dirty="0">
                  <a:latin typeface="MS PMincho" charset="-128"/>
                  <a:ea typeface="MS PMincho" charset="-128"/>
                  <a:cs typeface="MS PMincho" charset="-128"/>
                </a:rPr>
                <a:t>〈</a:t>
              </a:r>
              <a:r>
                <a:rPr lang="ja-JP" altLang="en-US" sz="2800" dirty="0">
                  <a:latin typeface="MS PMincho" charset="-128"/>
                  <a:ea typeface="MS PMincho" charset="-128"/>
                  <a:cs typeface="MS PMincho" charset="-128"/>
                </a:rPr>
                <a:t>切り取る</a:t>
              </a:r>
              <a:r>
                <a:rPr lang="en-US" altLang="ja-JP" sz="2800" dirty="0">
                  <a:latin typeface="MS PMincho" charset="-128"/>
                  <a:ea typeface="MS PMincho" charset="-128"/>
                  <a:cs typeface="MS PMincho" charset="-128"/>
                </a:rPr>
                <a:t>〉</a:t>
              </a:r>
              <a:r>
                <a:rPr lang="ja-JP" altLang="en-US" sz="2800" dirty="0">
                  <a:latin typeface="MS PMincho" charset="-128"/>
                  <a:ea typeface="MS PMincho" charset="-128"/>
                  <a:cs typeface="MS PMincho" charset="-128"/>
                </a:rPr>
                <a:t>という意味のフランス語</a:t>
              </a:r>
              <a:r>
                <a:rPr lang="en-US" altLang="ja-JP" sz="2800" dirty="0" err="1">
                  <a:latin typeface="MS PMincho" charset="-128"/>
                  <a:ea typeface="MS PMincho" charset="-128"/>
                  <a:cs typeface="MS PMincho" charset="-128"/>
                </a:rPr>
                <a:t>couper</a:t>
              </a:r>
              <a:r>
                <a:rPr lang="ja-JP" altLang="en-US" sz="2800" dirty="0">
                  <a:latin typeface="MS PMincho" charset="-128"/>
                  <a:ea typeface="MS PMincho" charset="-128"/>
                  <a:cs typeface="MS PMincho" charset="-128"/>
                </a:rPr>
                <a:t>から生まれた用語。本来は利札を指すが，</a:t>
              </a:r>
              <a:endParaRPr lang="en-US" altLang="ja-JP" sz="2800" dirty="0">
                <a:latin typeface="MS PMincho" charset="-128"/>
                <a:ea typeface="MS PMincho" charset="-128"/>
                <a:cs typeface="MS PMincho" charset="-128"/>
              </a:endParaRPr>
            </a:p>
            <a:p>
              <a:pPr algn="ctr"/>
              <a:r>
                <a:rPr lang="ja-JP" altLang="en-US" sz="2800" dirty="0">
                  <a:latin typeface="MS PMincho" charset="-128"/>
                  <a:ea typeface="MS PMincho" charset="-128"/>
                  <a:cs typeface="MS PMincho" charset="-128"/>
                </a:rPr>
                <a:t>現在は商店等が配布する割引類もクーポンと呼ばれる。</a:t>
              </a:r>
              <a:endParaRPr kumimoji="1" lang="ja-JP" altLang="en-US" sz="2400" dirty="0">
                <a:latin typeface="MS PMincho" charset="-128"/>
                <a:ea typeface="MS PMincho" charset="-128"/>
                <a:cs typeface="MS PMincho" charset="-128"/>
              </a:endParaRPr>
            </a:p>
          </p:txBody>
        </p:sp>
      </p:grpSp>
      <p:sp>
        <p:nvSpPr>
          <p:cNvPr id="9" name="テキスト ボックス 8"/>
          <p:cNvSpPr txBox="1"/>
          <p:nvPr/>
        </p:nvSpPr>
        <p:spPr>
          <a:xfrm>
            <a:off x="108127" y="164867"/>
            <a:ext cx="1569660" cy="369332"/>
          </a:xfrm>
          <a:prstGeom prst="rect">
            <a:avLst/>
          </a:prstGeom>
          <a:noFill/>
        </p:spPr>
        <p:txBody>
          <a:bodyPr wrap="none" rtlCol="0">
            <a:spAutoFit/>
          </a:bodyPr>
          <a:lstStyle/>
          <a:p>
            <a:r>
              <a:rPr lang="ja-JP" altLang="en-US" dirty="0">
                <a:latin typeface="HGMinchoE" charset="-128"/>
                <a:ea typeface="HGMinchoE" charset="-128"/>
                <a:cs typeface="HGMinchoE" charset="-128"/>
              </a:rPr>
              <a:t>仮説１の導出</a:t>
            </a:r>
            <a:endParaRPr kumimoji="1" lang="ja-JP" altLang="en-US" dirty="0">
              <a:latin typeface="HGMinchoE" charset="-128"/>
              <a:ea typeface="HGMinchoE" charset="-128"/>
              <a:cs typeface="HGMinchoE" charset="-128"/>
            </a:endParaRPr>
          </a:p>
        </p:txBody>
      </p:sp>
      <p:pic>
        <p:nvPicPr>
          <p:cNvPr id="10" name="図 9"/>
          <p:cNvPicPr>
            <a:picLocks noChangeAspect="1"/>
          </p:cNvPicPr>
          <p:nvPr/>
        </p:nvPicPr>
        <p:blipFill>
          <a:blip r:embed="rId2" cstate="email">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rot="21293601">
            <a:off x="2314060" y="1849722"/>
            <a:ext cx="1877857" cy="1565086"/>
          </a:xfrm>
          <a:prstGeom prst="rect">
            <a:avLst/>
          </a:prstGeom>
          <a:ln>
            <a:noFill/>
          </a:ln>
        </p:spPr>
      </p:pic>
      <p:pic>
        <p:nvPicPr>
          <p:cNvPr id="13" name="図 12"/>
          <p:cNvPicPr>
            <a:picLocks noChangeAspect="1"/>
          </p:cNvPicPr>
          <p:nvPr/>
        </p:nvPicPr>
        <p:blipFill>
          <a:blip r:embed="rId4" cstate="email">
            <a:extLst>
              <a:ext uri="{BEBA8EAE-BF5A-486C-A8C5-ECC9F3942E4B}">
                <a14:imgProps xmlns:a14="http://schemas.microsoft.com/office/drawing/2010/main">
                  <a14:imgLayer r:embed="rId5">
                    <a14:imgEffect>
                      <a14:backgroundRemoval t="6115" b="92014" l="9917" r="89991">
                        <a14:foregroundMark x1="49027" y1="78633" x2="56719" y2="67266"/>
                        <a14:backgroundMark x1="50510" y1="74604" x2="51251" y2="74173"/>
                      </a14:backgroundRemoval>
                    </a14:imgEffect>
                  </a14:imgLayer>
                </a14:imgProps>
              </a:ext>
              <a:ext uri="{28A0092B-C50C-407E-A947-70E740481C1C}">
                <a14:useLocalDpi xmlns:a14="http://schemas.microsoft.com/office/drawing/2010/main"/>
              </a:ext>
            </a:extLst>
          </a:blip>
          <a:stretch>
            <a:fillRect/>
          </a:stretch>
        </p:blipFill>
        <p:spPr>
          <a:xfrm rot="1230504">
            <a:off x="6928336" y="904372"/>
            <a:ext cx="2755322" cy="3549488"/>
          </a:xfrm>
          <a:prstGeom prst="rect">
            <a:avLst/>
          </a:prstGeom>
        </p:spPr>
      </p:pic>
      <p:pic>
        <p:nvPicPr>
          <p:cNvPr id="16" name="図 15"/>
          <p:cNvPicPr>
            <a:picLocks noChangeAspect="1"/>
          </p:cNvPicPr>
          <p:nvPr/>
        </p:nvPicPr>
        <p:blipFill>
          <a:blip r:embed="rId6" cstate="email">
            <a:extLst>
              <a:ext uri="{BEBA8EAE-BF5A-486C-A8C5-ECC9F3942E4B}">
                <a14:imgProps xmlns:a14="http://schemas.microsoft.com/office/drawing/2010/main">
                  <a14:imgLayer r:embed="rId7">
                    <a14:imgEffect>
                      <a14:backgroundRemoval t="9961" b="89844" l="9961" r="91309">
                        <a14:foregroundMark x1="66797" y1="47949" x2="66797" y2="50391"/>
                        <a14:foregroundMark x1="70703" y1="46191" x2="69922" y2="53125"/>
                        <a14:foregroundMark x1="76270" y1="55859" x2="76465" y2="48535"/>
                        <a14:foregroundMark x1="50391" y1="44238" x2="50195" y2="53516"/>
                        <a14:foregroundMark x1="39941" y1="44238" x2="40723" y2="52344"/>
                        <a14:foregroundMark x1="36621" y1="45410" x2="36133" y2="51172"/>
                        <a14:foregroundMark x1="17969" y1="48145" x2="21582" y2="43066"/>
                        <a14:foregroundMark x1="37988" y1="30566" x2="50586" y2="32617"/>
                        <a14:foregroundMark x1="54980" y1="31152" x2="82813" y2="33789"/>
                        <a14:foregroundMark x1="83398" y1="35547" x2="82422" y2="68066"/>
                        <a14:foregroundMark x1="84375" y1="62207" x2="85938" y2="39648"/>
                        <a14:foregroundMark x1="37793" y1="31543" x2="17578" y2="30762"/>
                        <a14:foregroundMark x1="16797" y1="31543" x2="14258" y2="62793"/>
                        <a14:foregroundMark x1="12305" y1="60254" x2="14648" y2="34766"/>
                        <a14:foregroundMark x1="22363" y1="63965" x2="81348" y2="67090"/>
                        <a14:foregroundMark x1="79980" y1="68164" x2="55176" y2="66504"/>
                        <a14:foregroundMark x1="80762" y1="68164" x2="77246" y2="68750"/>
                        <a14:foregroundMark x1="34766" y1="42871" x2="28711" y2="46582"/>
                        <a14:foregroundMark x1="41309" y1="53125" x2="46289" y2="53125"/>
                        <a14:foregroundMark x1="45898" y1="52148" x2="47266" y2="44824"/>
                        <a14:foregroundMark x1="60059" y1="53906" x2="58691" y2="48535"/>
                      </a14:backgroundRemoval>
                    </a14:imgEffect>
                  </a14:imgLayer>
                </a14:imgProps>
              </a:ext>
              <a:ext uri="{28A0092B-C50C-407E-A947-70E740481C1C}">
                <a14:useLocalDpi xmlns:a14="http://schemas.microsoft.com/office/drawing/2010/main"/>
              </a:ext>
            </a:extLst>
          </a:blip>
          <a:stretch>
            <a:fillRect/>
          </a:stretch>
        </p:blipFill>
        <p:spPr>
          <a:xfrm rot="676902">
            <a:off x="3489068" y="2007271"/>
            <a:ext cx="2677986" cy="2677986"/>
          </a:xfrm>
          <a:prstGeom prst="rect">
            <a:avLst/>
          </a:prstGeom>
        </p:spPr>
      </p:pic>
      <p:pic>
        <p:nvPicPr>
          <p:cNvPr id="18" name="図 17"/>
          <p:cNvPicPr>
            <a:picLocks noChangeAspect="1"/>
          </p:cNvPicPr>
          <p:nvPr/>
        </p:nvPicPr>
        <p:blipFill>
          <a:blip r:embed="rId8" cstate="email">
            <a:extLst>
              <a:ext uri="{BEBA8EAE-BF5A-486C-A8C5-ECC9F3942E4B}">
                <a14:imgProps xmlns:a14="http://schemas.microsoft.com/office/drawing/2010/main">
                  <a14:imgLayer r:embed="rId9">
                    <a14:imgEffect>
                      <a14:backgroundRemoval t="2222" b="90000" l="3996" r="98812">
                        <a14:foregroundMark x1="41469" y1="60278" x2="35745" y2="62639"/>
                        <a14:foregroundMark x1="28186" y1="61389" x2="17711" y2="60417"/>
                      </a14:backgroundRemoval>
                    </a14:imgEffect>
                  </a14:imgLayer>
                </a14:imgProps>
              </a:ext>
              <a:ext uri="{28A0092B-C50C-407E-A947-70E740481C1C}">
                <a14:useLocalDpi xmlns:a14="http://schemas.microsoft.com/office/drawing/2010/main"/>
              </a:ext>
            </a:extLst>
          </a:blip>
          <a:stretch>
            <a:fillRect/>
          </a:stretch>
        </p:blipFill>
        <p:spPr>
          <a:xfrm>
            <a:off x="5660777" y="1615602"/>
            <a:ext cx="3965162" cy="3083063"/>
          </a:xfrm>
          <a:prstGeom prst="rect">
            <a:avLst/>
          </a:prstGeom>
        </p:spPr>
      </p:pic>
    </p:spTree>
    <p:extLst>
      <p:ext uri="{BB962C8B-B14F-4D97-AF65-F5344CB8AC3E}">
        <p14:creationId xmlns:p14="http://schemas.microsoft.com/office/powerpoint/2010/main" val="12000784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519840-BAB3-431A-9645-F6184B5996FA}"/>
              </a:ext>
            </a:extLst>
          </p:cNvPr>
          <p:cNvSpPr>
            <a:spLocks noGrp="1"/>
          </p:cNvSpPr>
          <p:nvPr>
            <p:ph type="title"/>
          </p:nvPr>
        </p:nvSpPr>
        <p:spPr>
          <a:xfrm>
            <a:off x="685800" y="462024"/>
            <a:ext cx="5257800" cy="1325563"/>
          </a:xfrm>
        </p:spPr>
        <p:txBody>
          <a:bodyPr/>
          <a:lstStyle/>
          <a:p>
            <a:r>
              <a:rPr kumimoji="1" lang="ja-JP" altLang="en-US" dirty="0">
                <a:latin typeface="HGPMinchoE" charset="-128"/>
                <a:ea typeface="HGPMinchoE" charset="-128"/>
                <a:cs typeface="HGPMinchoE" charset="-128"/>
              </a:rPr>
              <a:t>内的参照価格の概念</a:t>
            </a:r>
          </a:p>
        </p:txBody>
      </p:sp>
      <p:sp>
        <p:nvSpPr>
          <p:cNvPr id="6" name="テキスト ボックス 5">
            <a:extLst>
              <a:ext uri="{FF2B5EF4-FFF2-40B4-BE49-F238E27FC236}">
                <a16:creationId xmlns:a16="http://schemas.microsoft.com/office/drawing/2014/main" id="{EA390E7A-DA30-4373-A77A-7167F332EEF7}"/>
              </a:ext>
            </a:extLst>
          </p:cNvPr>
          <p:cNvSpPr txBox="1"/>
          <p:nvPr/>
        </p:nvSpPr>
        <p:spPr>
          <a:xfrm>
            <a:off x="528682" y="1825625"/>
            <a:ext cx="4705350" cy="3877985"/>
          </a:xfrm>
          <a:prstGeom prst="rect">
            <a:avLst/>
          </a:prstGeom>
          <a:noFill/>
        </p:spPr>
        <p:txBody>
          <a:bodyPr wrap="square" rtlCol="0">
            <a:spAutoFit/>
          </a:bodyPr>
          <a:lstStyle/>
          <a:p>
            <a:pPr>
              <a:lnSpc>
                <a:spcPct val="150000"/>
              </a:lnSpc>
            </a:pPr>
            <a:r>
              <a:rPr lang="ja-JP" altLang="en-US" sz="2800" u="sng" dirty="0">
                <a:latin typeface="MS PMincho" charset="-128"/>
                <a:ea typeface="MS PMincho" charset="-128"/>
                <a:cs typeface="MS PMincho" charset="-128"/>
              </a:rPr>
              <a:t>内的参照価格</a:t>
            </a:r>
            <a:r>
              <a:rPr lang="ja-JP" altLang="en-US" sz="2400" dirty="0">
                <a:latin typeface="MS PMincho" charset="-128"/>
                <a:ea typeface="MS PMincho" charset="-128"/>
                <a:cs typeface="MS PMincho" charset="-128"/>
              </a:rPr>
              <a:t>とは、</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消費者が価格の妥当性や</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魅力度を判断する際の</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基準として記憶から想起する価格で言い換えれば、</a:t>
            </a:r>
            <a:endParaRPr lang="en-US" altLang="ja-JP" sz="2400" dirty="0">
              <a:latin typeface="MS PMincho" charset="-128"/>
              <a:ea typeface="MS PMincho" charset="-128"/>
              <a:cs typeface="MS PMincho" charset="-128"/>
            </a:endParaRPr>
          </a:p>
          <a:p>
            <a:pPr>
              <a:lnSpc>
                <a:spcPct val="150000"/>
              </a:lnSpc>
            </a:pPr>
            <a:r>
              <a:rPr lang="ja-JP" altLang="en-US" sz="2800" dirty="0">
                <a:latin typeface="MS PMincho" charset="-128"/>
                <a:ea typeface="MS PMincho" charset="-128"/>
                <a:cs typeface="MS PMincho" charset="-128"/>
              </a:rPr>
              <a:t>「</a:t>
            </a:r>
            <a:r>
              <a:rPr lang="ja-JP" altLang="en-US" sz="2800" dirty="0">
                <a:solidFill>
                  <a:srgbClr val="FF0000"/>
                </a:solidFill>
                <a:latin typeface="MS PMincho" charset="-128"/>
                <a:ea typeface="MS PMincho" charset="-128"/>
                <a:cs typeface="MS PMincho" charset="-128"/>
              </a:rPr>
              <a:t>消費者が妥当と考える価格</a:t>
            </a:r>
            <a:r>
              <a:rPr lang="ja-JP" altLang="en-US" sz="2800" dirty="0">
                <a:latin typeface="MS PMincho" charset="-128"/>
                <a:ea typeface="MS PMincho" charset="-128"/>
                <a:cs typeface="MS PMincho" charset="-128"/>
              </a:rPr>
              <a:t>」</a:t>
            </a:r>
            <a:r>
              <a:rPr lang="ja-JP" altLang="en-US" sz="2400" dirty="0">
                <a:latin typeface="MS PMincho" charset="-128"/>
                <a:ea typeface="MS PMincho" charset="-128"/>
                <a:cs typeface="MS PMincho" charset="-128"/>
              </a:rPr>
              <a:t>　</a:t>
            </a:r>
            <a:endParaRPr lang="en-US" altLang="ja-JP" sz="2400" dirty="0">
              <a:latin typeface="MS PMincho" charset="-128"/>
              <a:ea typeface="MS PMincho" charset="-128"/>
              <a:cs typeface="MS PMincho" charset="-128"/>
            </a:endParaRPr>
          </a:p>
          <a:p>
            <a:pPr>
              <a:lnSpc>
                <a:spcPct val="150000"/>
              </a:lnSpc>
            </a:pPr>
            <a:endParaRPr lang="en-US" altLang="ja-JP" sz="1200" dirty="0">
              <a:latin typeface="MS PMincho" charset="-128"/>
              <a:ea typeface="MS PMincho" charset="-128"/>
              <a:cs typeface="MS PMincho" charset="-128"/>
            </a:endParaRPr>
          </a:p>
        </p:txBody>
      </p:sp>
      <p:sp>
        <p:nvSpPr>
          <p:cNvPr id="7" name="テキスト ボックス 6">
            <a:extLst>
              <a:ext uri="{FF2B5EF4-FFF2-40B4-BE49-F238E27FC236}">
                <a16:creationId xmlns:a16="http://schemas.microsoft.com/office/drawing/2014/main" id="{6F1DCA2B-D911-4DED-90D7-526F9FB355C7}"/>
              </a:ext>
            </a:extLst>
          </p:cNvPr>
          <p:cNvSpPr txBox="1"/>
          <p:nvPr/>
        </p:nvSpPr>
        <p:spPr>
          <a:xfrm>
            <a:off x="6106886" y="5833844"/>
            <a:ext cx="5094514" cy="646331"/>
          </a:xfrm>
          <a:prstGeom prst="rect">
            <a:avLst/>
          </a:prstGeom>
          <a:noFill/>
        </p:spPr>
        <p:txBody>
          <a:bodyPr wrap="square" rtlCol="0">
            <a:spAutoFit/>
          </a:bodyPr>
          <a:lstStyle/>
          <a:p>
            <a:r>
              <a:rPr lang="ja-JP" altLang="en-US" sz="1200" dirty="0"/>
              <a:t>久保田康司</a:t>
            </a:r>
            <a:endParaRPr lang="en-US" altLang="ja-JP" sz="1200" dirty="0"/>
          </a:p>
          <a:p>
            <a:r>
              <a:rPr lang="ja-JP" altLang="en-US" sz="1200" dirty="0"/>
              <a:t>価格プロモーションが内的参照価格に与える影響 </a:t>
            </a:r>
            <a:r>
              <a:rPr lang="en-US" altLang="ja-JP" sz="1200" dirty="0"/>
              <a:t>http://ci.nii.ac.jp/els/contents110004500231.pdf?id=ART0007280560</a:t>
            </a:r>
            <a:endParaRPr kumimoji="1" lang="ja-JP" altLang="en-US" sz="1200" dirty="0"/>
          </a:p>
        </p:txBody>
      </p:sp>
      <p:sp>
        <p:nvSpPr>
          <p:cNvPr id="4" name="正方形/長方形 3"/>
          <p:cNvSpPr/>
          <p:nvPr/>
        </p:nvSpPr>
        <p:spPr>
          <a:xfrm>
            <a:off x="501977" y="5956954"/>
            <a:ext cx="6096000" cy="400110"/>
          </a:xfrm>
          <a:prstGeom prst="rect">
            <a:avLst/>
          </a:prstGeom>
        </p:spPr>
        <p:txBody>
          <a:bodyPr>
            <a:spAutoFit/>
          </a:bodyPr>
          <a:lstStyle/>
          <a:p>
            <a:r>
              <a:rPr lang="ja-JP" altLang="en-US" sz="1000" dirty="0">
                <a:latin typeface="MS PMincho" charset="-128"/>
                <a:ea typeface="MS PMincho" charset="-128"/>
                <a:cs typeface="MS PMincho" charset="-128"/>
              </a:rPr>
              <a:t>小野寺　宏</a:t>
            </a:r>
            <a:endParaRPr lang="en-US" altLang="ja-JP" sz="1000" dirty="0">
              <a:latin typeface="MS PMincho" charset="-128"/>
              <a:ea typeface="MS PMincho" charset="-128"/>
              <a:cs typeface="MS PMincho" charset="-128"/>
            </a:endParaRPr>
          </a:p>
          <a:p>
            <a:r>
              <a:rPr lang="ja-JP" altLang="en-US" sz="1000" dirty="0">
                <a:latin typeface="MS PMincho" charset="-128"/>
                <a:ea typeface="MS PMincho" charset="-128"/>
                <a:cs typeface="MS PMincho" charset="-128"/>
              </a:rPr>
              <a:t>内的参照価格</a:t>
            </a:r>
            <a:r>
              <a:rPr lang="en-US" altLang="ja-JP" sz="1000" dirty="0">
                <a:latin typeface="MS PMincho" charset="-128"/>
                <a:ea typeface="MS PMincho" charset="-128"/>
                <a:cs typeface="MS PMincho" charset="-128"/>
              </a:rPr>
              <a:t>http://www1.tcue.ac.jp/home1/</a:t>
            </a:r>
            <a:r>
              <a:rPr lang="en-US" altLang="ja-JP" sz="1000" dirty="0" err="1">
                <a:latin typeface="MS PMincho" charset="-128"/>
                <a:ea typeface="MS PMincho" charset="-128"/>
                <a:cs typeface="MS PMincho" charset="-128"/>
              </a:rPr>
              <a:t>takamatsu</a:t>
            </a:r>
            <a:r>
              <a:rPr lang="en-US" altLang="ja-JP" sz="1000" dirty="0">
                <a:latin typeface="MS PMincho" charset="-128"/>
                <a:ea typeface="MS PMincho" charset="-128"/>
                <a:cs typeface="MS PMincho" charset="-128"/>
              </a:rPr>
              <a:t>/106121/080530.htm</a:t>
            </a:r>
            <a:endParaRPr lang="ja-JP" altLang="en-US" sz="1000" dirty="0">
              <a:latin typeface="MS PMincho" charset="-128"/>
              <a:ea typeface="MS PMincho" charset="-128"/>
              <a:cs typeface="MS PMincho" charset="-128"/>
            </a:endParaRPr>
          </a:p>
        </p:txBody>
      </p:sp>
      <p:sp>
        <p:nvSpPr>
          <p:cNvPr id="33" name="正方形/長方形 32">
            <a:extLst>
              <a:ext uri="{FF2B5EF4-FFF2-40B4-BE49-F238E27FC236}">
                <a16:creationId xmlns:a16="http://schemas.microsoft.com/office/drawing/2014/main" id="{7B04E7CB-8117-46CC-99FD-E2E80EFAF1E9}"/>
              </a:ext>
            </a:extLst>
          </p:cNvPr>
          <p:cNvSpPr/>
          <p:nvPr/>
        </p:nvSpPr>
        <p:spPr>
          <a:xfrm>
            <a:off x="224666" y="230188"/>
            <a:ext cx="1723549" cy="400110"/>
          </a:xfrm>
          <a:prstGeom prst="rect">
            <a:avLst/>
          </a:prstGeom>
        </p:spPr>
        <p:txBody>
          <a:bodyPr wrap="none">
            <a:spAutoFit/>
          </a:bodyPr>
          <a:lstStyle/>
          <a:p>
            <a:r>
              <a:rPr lang="ja-JP" altLang="en-US" sz="2000" dirty="0">
                <a:latin typeface="HGSMinchoE" charset="-128"/>
                <a:ea typeface="HGSMinchoE" charset="-128"/>
                <a:cs typeface="HGSMinchoE" charset="-128"/>
              </a:rPr>
              <a:t>仮説１の導出</a:t>
            </a:r>
          </a:p>
        </p:txBody>
      </p:sp>
      <p:pic>
        <p:nvPicPr>
          <p:cNvPr id="5" name="図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686677" y="2107220"/>
            <a:ext cx="6119768" cy="3406991"/>
          </a:xfrm>
          <a:prstGeom prst="rect">
            <a:avLst/>
          </a:prstGeom>
        </p:spPr>
      </p:pic>
      <p:sp>
        <p:nvSpPr>
          <p:cNvPr id="9" name="テキスト ボックス 8"/>
          <p:cNvSpPr txBox="1"/>
          <p:nvPr/>
        </p:nvSpPr>
        <p:spPr>
          <a:xfrm>
            <a:off x="5695166" y="1584000"/>
            <a:ext cx="902811" cy="523220"/>
          </a:xfrm>
          <a:prstGeom prst="rect">
            <a:avLst/>
          </a:prstGeom>
          <a:noFill/>
        </p:spPr>
        <p:txBody>
          <a:bodyPr wrap="none" rtlCol="0">
            <a:spAutoFit/>
          </a:bodyPr>
          <a:lstStyle/>
          <a:p>
            <a:r>
              <a:rPr kumimoji="1" lang="en-US" altLang="ja-JP" sz="2800" dirty="0">
                <a:latin typeface="MS PMincho" charset="-128"/>
                <a:ea typeface="MS PMincho" charset="-128"/>
                <a:cs typeface="MS PMincho" charset="-128"/>
              </a:rPr>
              <a:t>〈</a:t>
            </a:r>
            <a:r>
              <a:rPr kumimoji="1" lang="ja-JP" altLang="en-US" sz="2800" dirty="0">
                <a:latin typeface="MS PMincho" charset="-128"/>
                <a:ea typeface="MS PMincho" charset="-128"/>
                <a:cs typeface="MS PMincho" charset="-128"/>
              </a:rPr>
              <a:t>例</a:t>
            </a:r>
            <a:r>
              <a:rPr kumimoji="1" lang="en-US" altLang="ja-JP" sz="2800" dirty="0">
                <a:latin typeface="MS PMincho" charset="-128"/>
                <a:ea typeface="MS PMincho" charset="-128"/>
                <a:cs typeface="MS PMincho" charset="-128"/>
              </a:rPr>
              <a:t>〉</a:t>
            </a:r>
            <a:endParaRPr kumimoji="1" lang="ja-JP" altLang="en-US" dirty="0">
              <a:latin typeface="MS PMincho" charset="-128"/>
              <a:ea typeface="MS PMincho" charset="-128"/>
              <a:cs typeface="MS PMincho" charset="-128"/>
            </a:endParaRPr>
          </a:p>
        </p:txBody>
      </p:sp>
      <p:sp>
        <p:nvSpPr>
          <p:cNvPr id="3" name="スライド番号プレースホルダー 2"/>
          <p:cNvSpPr>
            <a:spLocks noGrp="1"/>
          </p:cNvSpPr>
          <p:nvPr>
            <p:ph type="sldNum" sz="quarter" idx="12"/>
          </p:nvPr>
        </p:nvSpPr>
        <p:spPr/>
        <p:txBody>
          <a:bodyPr/>
          <a:lstStyle/>
          <a:p>
            <a:fld id="{269BB27D-969F-4748-9981-936C35B41265}" type="slidenum">
              <a:rPr kumimoji="1" lang="ja-JP" altLang="en-US" smtClean="0"/>
              <a:t>31</a:t>
            </a:fld>
            <a:endParaRPr kumimoji="1" lang="ja-JP" altLang="en-US" dirty="0"/>
          </a:p>
        </p:txBody>
      </p:sp>
    </p:spTree>
    <p:extLst>
      <p:ext uri="{BB962C8B-B14F-4D97-AF65-F5344CB8AC3E}">
        <p14:creationId xmlns:p14="http://schemas.microsoft.com/office/powerpoint/2010/main" val="153287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線コネクタ 11"/>
          <p:cNvCxnSpPr/>
          <p:nvPr/>
        </p:nvCxnSpPr>
        <p:spPr>
          <a:xfrm flipV="1">
            <a:off x="5540525" y="3539619"/>
            <a:ext cx="6534286" cy="976"/>
          </a:xfrm>
          <a:prstGeom prst="line">
            <a:avLst/>
          </a:prstGeom>
          <a:ln w="57150">
            <a:solidFill>
              <a:srgbClr val="88C3D6"/>
            </a:solidFill>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2A1BFAB2-BEB8-4B85-AC3F-1175C81170D2}"/>
              </a:ext>
            </a:extLst>
          </p:cNvPr>
          <p:cNvSpPr/>
          <p:nvPr/>
        </p:nvSpPr>
        <p:spPr>
          <a:xfrm>
            <a:off x="2436606" y="2590320"/>
            <a:ext cx="3206851" cy="2008397"/>
          </a:xfrm>
          <a:prstGeom prst="rect">
            <a:avLst/>
          </a:prstGeom>
          <a:ln w="44450">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a:latin typeface="MS PMincho" charset="-128"/>
                <a:ea typeface="MS PMincho" charset="-128"/>
                <a:cs typeface="MS PMincho" charset="-128"/>
              </a:rPr>
              <a:t>実際に消費者が目にする</a:t>
            </a:r>
            <a:endParaRPr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実売価格の値段を</a:t>
            </a:r>
            <a:endParaRPr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判断する際の</a:t>
            </a:r>
            <a:endParaRPr lang="en-US" altLang="ja-JP" sz="2000" dirty="0">
              <a:latin typeface="MS PMincho" charset="-128"/>
              <a:ea typeface="MS PMincho" charset="-128"/>
              <a:cs typeface="MS PMincho" charset="-128"/>
            </a:endParaRPr>
          </a:p>
          <a:p>
            <a:pPr algn="ctr"/>
            <a:r>
              <a:rPr lang="ja-JP" altLang="en-US" sz="3200" b="1" u="sng" dirty="0">
                <a:solidFill>
                  <a:srgbClr val="C00000"/>
                </a:solidFill>
                <a:latin typeface="MS PMincho" charset="-128"/>
                <a:ea typeface="MS PMincho" charset="-128"/>
                <a:cs typeface="MS PMincho" charset="-128"/>
              </a:rPr>
              <a:t>基準となる価格</a:t>
            </a:r>
            <a:endParaRPr kumimoji="1" lang="ja-JP" altLang="en-US" sz="3200" b="1" u="sng" dirty="0">
              <a:solidFill>
                <a:srgbClr val="C00000"/>
              </a:solidFill>
              <a:latin typeface="MS PMincho" charset="-128"/>
              <a:ea typeface="MS PMincho" charset="-128"/>
              <a:cs typeface="MS PMincho" charset="-128"/>
            </a:endParaRPr>
          </a:p>
        </p:txBody>
      </p:sp>
      <p:sp>
        <p:nvSpPr>
          <p:cNvPr id="17" name="四角形: 角を丸くする 16">
            <a:extLst>
              <a:ext uri="{FF2B5EF4-FFF2-40B4-BE49-F238E27FC236}">
                <a16:creationId xmlns:a16="http://schemas.microsoft.com/office/drawing/2014/main" id="{B8D4BCEF-1F28-4867-A5A2-301342C75EAF}"/>
              </a:ext>
            </a:extLst>
          </p:cNvPr>
          <p:cNvSpPr/>
          <p:nvPr/>
        </p:nvSpPr>
        <p:spPr>
          <a:xfrm>
            <a:off x="639308" y="5000373"/>
            <a:ext cx="5066925" cy="1278600"/>
          </a:xfrm>
          <a:prstGeom prst="roundRect">
            <a:avLst/>
          </a:prstGeom>
          <a:solidFill>
            <a:srgbClr val="88C3D6"/>
          </a:solidFill>
          <a:ln>
            <a:solidFill>
              <a:srgbClr val="88C3D6"/>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400" dirty="0">
                <a:latin typeface="MS PMincho" charset="-128"/>
                <a:ea typeface="MS PMincho" charset="-128"/>
                <a:cs typeface="MS PMincho" charset="-128"/>
              </a:rPr>
              <a:t>ブランド選択をする際に</a:t>
            </a:r>
            <a:endParaRPr lang="en-US" altLang="ja-JP" sz="2400" dirty="0">
              <a:latin typeface="MS PMincho" charset="-128"/>
              <a:ea typeface="MS PMincho" charset="-128"/>
              <a:cs typeface="MS PMincho" charset="-128"/>
            </a:endParaRPr>
          </a:p>
          <a:p>
            <a:pPr algn="ctr"/>
            <a:r>
              <a:rPr lang="ja-JP" altLang="en-US" sz="2800" dirty="0">
                <a:solidFill>
                  <a:srgbClr val="FF0000"/>
                </a:solidFill>
                <a:latin typeface="MS PMincho" charset="-128"/>
                <a:ea typeface="MS PMincho" charset="-128"/>
                <a:cs typeface="MS PMincho" charset="-128"/>
              </a:rPr>
              <a:t>得</a:t>
            </a:r>
            <a:r>
              <a:rPr lang="ja-JP" altLang="en-US" sz="2400" dirty="0">
                <a:latin typeface="MS PMincho" charset="-128"/>
                <a:ea typeface="MS PMincho" charset="-128"/>
                <a:cs typeface="MS PMincho" charset="-128"/>
              </a:rPr>
              <a:t>はプラスに、</a:t>
            </a:r>
            <a:r>
              <a:rPr lang="ja-JP" altLang="en-US" sz="2800" dirty="0">
                <a:solidFill>
                  <a:srgbClr val="FF0000"/>
                </a:solidFill>
                <a:latin typeface="MS PMincho" charset="-128"/>
                <a:ea typeface="MS PMincho" charset="-128"/>
                <a:cs typeface="MS PMincho" charset="-128"/>
              </a:rPr>
              <a:t>損</a:t>
            </a:r>
            <a:r>
              <a:rPr lang="ja-JP" altLang="en-US" sz="2400" dirty="0">
                <a:latin typeface="MS PMincho" charset="-128"/>
                <a:ea typeface="MS PMincho" charset="-128"/>
                <a:cs typeface="MS PMincho" charset="-128"/>
              </a:rPr>
              <a:t>はマイナスに</a:t>
            </a:r>
            <a:endParaRPr lang="en-US" altLang="ja-JP" sz="2400" dirty="0">
              <a:latin typeface="MS PMincho" charset="-128"/>
              <a:ea typeface="MS PMincho" charset="-128"/>
              <a:cs typeface="MS PMincho" charset="-128"/>
            </a:endParaRPr>
          </a:p>
          <a:p>
            <a:pPr algn="ctr"/>
            <a:r>
              <a:rPr lang="ja-JP" altLang="en-US" sz="2400" dirty="0">
                <a:latin typeface="MS PMincho" charset="-128"/>
                <a:ea typeface="MS PMincho" charset="-128"/>
                <a:cs typeface="MS PMincho" charset="-128"/>
              </a:rPr>
              <a:t>捉えられる</a:t>
            </a:r>
            <a:endParaRPr kumimoji="1" lang="ja-JP" altLang="en-US" sz="2400" dirty="0">
              <a:latin typeface="MS PMincho" charset="-128"/>
              <a:ea typeface="MS PMincho" charset="-128"/>
              <a:cs typeface="MS PMincho" charset="-128"/>
            </a:endParaRPr>
          </a:p>
        </p:txBody>
      </p:sp>
      <p:grpSp>
        <p:nvGrpSpPr>
          <p:cNvPr id="21" name="グループ化 20">
            <a:extLst>
              <a:ext uri="{FF2B5EF4-FFF2-40B4-BE49-F238E27FC236}">
                <a16:creationId xmlns:a16="http://schemas.microsoft.com/office/drawing/2014/main" id="{A3E4FA50-C2E2-4765-8A5C-3E994C1B8B0A}"/>
              </a:ext>
            </a:extLst>
          </p:cNvPr>
          <p:cNvGrpSpPr/>
          <p:nvPr/>
        </p:nvGrpSpPr>
        <p:grpSpPr>
          <a:xfrm>
            <a:off x="9507886" y="2803359"/>
            <a:ext cx="2418640" cy="1378653"/>
            <a:chOff x="7061998" y="2240870"/>
            <a:chExt cx="4124325" cy="1114338"/>
          </a:xfrm>
        </p:grpSpPr>
        <p:sp>
          <p:nvSpPr>
            <p:cNvPr id="10" name="テキスト ボックス 9">
              <a:extLst>
                <a:ext uri="{FF2B5EF4-FFF2-40B4-BE49-F238E27FC236}">
                  <a16:creationId xmlns:a16="http://schemas.microsoft.com/office/drawing/2014/main" id="{76A93F3A-23BE-43C4-B3E5-7D2638079FBC}"/>
                </a:ext>
              </a:extLst>
            </p:cNvPr>
            <p:cNvSpPr txBox="1"/>
            <p:nvPr/>
          </p:nvSpPr>
          <p:spPr>
            <a:xfrm>
              <a:off x="7150049" y="2932299"/>
              <a:ext cx="3948223" cy="422909"/>
            </a:xfrm>
            <a:prstGeom prst="rect">
              <a:avLst/>
            </a:prstGeom>
            <a:noFill/>
          </p:spPr>
          <p:txBody>
            <a:bodyPr wrap="square" rtlCol="0">
              <a:spAutoFit/>
            </a:bodyPr>
            <a:lstStyle/>
            <a:p>
              <a:r>
                <a:rPr lang="ja-JP" altLang="en-US" sz="2800" b="1" dirty="0">
                  <a:solidFill>
                    <a:srgbClr val="FF0000"/>
                  </a:solidFill>
                  <a:latin typeface="MS PMincho" charset="-128"/>
                  <a:ea typeface="MS PMincho" charset="-128"/>
                  <a:cs typeface="MS PMincho" charset="-128"/>
                </a:rPr>
                <a:t>「得」</a:t>
              </a:r>
              <a:r>
                <a:rPr lang="ja-JP" altLang="en-US" sz="2000" dirty="0">
                  <a:latin typeface="MS PMincho" charset="-128"/>
                  <a:ea typeface="MS PMincho" charset="-128"/>
                  <a:cs typeface="MS PMincho" charset="-128"/>
                </a:rPr>
                <a:t>だと感じる</a:t>
              </a:r>
              <a:endParaRPr kumimoji="1" lang="ja-JP" altLang="en-US" sz="2000" dirty="0">
                <a:latin typeface="MS PMincho" charset="-128"/>
                <a:ea typeface="MS PMincho" charset="-128"/>
                <a:cs typeface="MS PMincho" charset="-128"/>
              </a:endParaRPr>
            </a:p>
          </p:txBody>
        </p:sp>
        <p:sp>
          <p:nvSpPr>
            <p:cNvPr id="11" name="テキスト ボックス 10">
              <a:extLst>
                <a:ext uri="{FF2B5EF4-FFF2-40B4-BE49-F238E27FC236}">
                  <a16:creationId xmlns:a16="http://schemas.microsoft.com/office/drawing/2014/main" id="{7EE83574-1BAB-4141-8A1C-6FEE7728F09D}"/>
                </a:ext>
              </a:extLst>
            </p:cNvPr>
            <p:cNvSpPr txBox="1"/>
            <p:nvPr/>
          </p:nvSpPr>
          <p:spPr>
            <a:xfrm>
              <a:off x="7061998" y="2240870"/>
              <a:ext cx="4124325" cy="422909"/>
            </a:xfrm>
            <a:prstGeom prst="rect">
              <a:avLst/>
            </a:prstGeom>
            <a:noFill/>
          </p:spPr>
          <p:txBody>
            <a:bodyPr wrap="square" rtlCol="0">
              <a:spAutoFit/>
            </a:bodyPr>
            <a:lstStyle/>
            <a:p>
              <a:r>
                <a:rPr lang="ja-JP" altLang="en-US" sz="2800" b="1" dirty="0">
                  <a:solidFill>
                    <a:srgbClr val="FF0000"/>
                  </a:solidFill>
                  <a:latin typeface="MS PMincho" charset="-128"/>
                  <a:ea typeface="MS PMincho" charset="-128"/>
                  <a:cs typeface="MS PMincho" charset="-128"/>
                </a:rPr>
                <a:t>「損」</a:t>
              </a:r>
              <a:r>
                <a:rPr lang="ja-JP" altLang="en-US" sz="2000" dirty="0">
                  <a:latin typeface="MS PMincho" charset="-128"/>
                  <a:ea typeface="MS PMincho" charset="-128"/>
                  <a:cs typeface="MS PMincho" charset="-128"/>
                </a:rPr>
                <a:t>だと感じる</a:t>
              </a:r>
              <a:endParaRPr kumimoji="1" lang="ja-JP" altLang="en-US" sz="2000" dirty="0">
                <a:latin typeface="MS PMincho" charset="-128"/>
                <a:ea typeface="MS PMincho" charset="-128"/>
                <a:cs typeface="MS PMincho" charset="-128"/>
              </a:endParaRPr>
            </a:p>
          </p:txBody>
        </p:sp>
      </p:grpSp>
      <p:sp>
        <p:nvSpPr>
          <p:cNvPr id="18" name="正方形/長方形 17">
            <a:extLst>
              <a:ext uri="{FF2B5EF4-FFF2-40B4-BE49-F238E27FC236}">
                <a16:creationId xmlns:a16="http://schemas.microsoft.com/office/drawing/2014/main" id="{5BF3430A-290B-43FD-97BA-E0BFCE5770BB}"/>
              </a:ext>
            </a:extLst>
          </p:cNvPr>
          <p:cNvSpPr/>
          <p:nvPr/>
        </p:nvSpPr>
        <p:spPr>
          <a:xfrm>
            <a:off x="5706233" y="5987018"/>
            <a:ext cx="5978516" cy="738664"/>
          </a:xfrm>
          <a:prstGeom prst="rect">
            <a:avLst/>
          </a:prstGeom>
        </p:spPr>
        <p:txBody>
          <a:bodyPr wrap="square">
            <a:spAutoFit/>
          </a:bodyPr>
          <a:lstStyle/>
          <a:p>
            <a:r>
              <a:rPr lang="zh-TW" altLang="en-US" sz="800" dirty="0"/>
              <a:t>杉田 善弘</a:t>
            </a:r>
            <a:r>
              <a:rPr lang="ja-JP" altLang="en-US" sz="800" dirty="0"/>
              <a:t>・</a:t>
            </a:r>
            <a:r>
              <a:rPr lang="zh-TW" altLang="en-US" sz="800" dirty="0"/>
              <a:t>斉藤 嘉一</a:t>
            </a:r>
            <a:r>
              <a:rPr lang="ja-JP" altLang="en-US" sz="800" dirty="0"/>
              <a:t>・</a:t>
            </a:r>
            <a:r>
              <a:rPr lang="zh-TW" altLang="en-US" sz="800" dirty="0"/>
              <a:t>櫻井 聡</a:t>
            </a:r>
            <a:endParaRPr lang="en-US" altLang="zh-TW" sz="800" dirty="0"/>
          </a:p>
          <a:p>
            <a:r>
              <a:rPr lang="ja-JP" altLang="en-US" sz="800" dirty="0"/>
              <a:t>内的参照価格形成におけるブランドロイヤルティの 調整効果の非対称性 </a:t>
            </a:r>
            <a:endParaRPr lang="en-US" altLang="ja-JP" sz="800" dirty="0"/>
          </a:p>
          <a:p>
            <a:r>
              <a:rPr lang="en-US" altLang="ja-JP" sz="800" dirty="0"/>
              <a:t>http://www.gakushuin.ac.jp/univ/eco/gakkai/pdf_files/keizai_ronsyuu/contents/contents2006/4803/4803sugita/4803sugita.pdf</a:t>
            </a:r>
          </a:p>
          <a:p>
            <a:endParaRPr lang="en-US" altLang="ja-JP" dirty="0"/>
          </a:p>
        </p:txBody>
      </p:sp>
      <p:sp>
        <p:nvSpPr>
          <p:cNvPr id="22" name="テキスト ボックス 21">
            <a:extLst>
              <a:ext uri="{FF2B5EF4-FFF2-40B4-BE49-F238E27FC236}">
                <a16:creationId xmlns:a16="http://schemas.microsoft.com/office/drawing/2014/main" id="{09746017-4CBA-4727-BE8B-8BA131410C07}"/>
              </a:ext>
            </a:extLst>
          </p:cNvPr>
          <p:cNvSpPr txBox="1"/>
          <p:nvPr/>
        </p:nvSpPr>
        <p:spPr>
          <a:xfrm>
            <a:off x="639308" y="516853"/>
            <a:ext cx="7003882" cy="707886"/>
          </a:xfrm>
          <a:prstGeom prst="rect">
            <a:avLst/>
          </a:prstGeom>
          <a:noFill/>
        </p:spPr>
        <p:txBody>
          <a:bodyPr wrap="square" rtlCol="0">
            <a:spAutoFit/>
          </a:bodyPr>
          <a:lstStyle/>
          <a:p>
            <a:r>
              <a:rPr kumimoji="1" lang="ja-JP" altLang="en-US" sz="4000" dirty="0">
                <a:latin typeface="HGPMinchoE" charset="-128"/>
                <a:ea typeface="HGPMinchoE" charset="-128"/>
                <a:cs typeface="HGPMinchoE" charset="-128"/>
              </a:rPr>
              <a:t>内的参照価格の効果</a:t>
            </a:r>
          </a:p>
        </p:txBody>
      </p:sp>
      <p:sp>
        <p:nvSpPr>
          <p:cNvPr id="7" name="正方形/長方形 6"/>
          <p:cNvSpPr/>
          <p:nvPr/>
        </p:nvSpPr>
        <p:spPr>
          <a:xfrm>
            <a:off x="5784595" y="1224739"/>
            <a:ext cx="3038011" cy="461665"/>
          </a:xfrm>
          <a:prstGeom prst="rect">
            <a:avLst/>
          </a:prstGeom>
        </p:spPr>
        <p:txBody>
          <a:bodyPr wrap="none">
            <a:spAutoFit/>
          </a:bodyPr>
          <a:lstStyle/>
          <a:p>
            <a:pPr algn="ctr"/>
            <a:r>
              <a:rPr lang="ja-JP" altLang="en-US" sz="2000" u="sng" dirty="0">
                <a:latin typeface="MS PMincho" charset="-128"/>
                <a:ea typeface="MS PMincho" charset="-128"/>
                <a:cs typeface="MS PMincho" charset="-128"/>
              </a:rPr>
              <a:t>内的参照価格を</a:t>
            </a:r>
            <a:r>
              <a:rPr lang="ja-JP" altLang="en-US" sz="2400" b="1" u="sng" dirty="0">
                <a:latin typeface="HGPMinchoE" charset="-128"/>
                <a:ea typeface="HGPMinchoE" charset="-128"/>
                <a:cs typeface="HGPMinchoE" charset="-128"/>
              </a:rPr>
              <a:t>上回ると</a:t>
            </a:r>
          </a:p>
        </p:txBody>
      </p:sp>
      <p:sp>
        <p:nvSpPr>
          <p:cNvPr id="14" name="正方形/長方形 13"/>
          <p:cNvSpPr/>
          <p:nvPr/>
        </p:nvSpPr>
        <p:spPr>
          <a:xfrm>
            <a:off x="6031074" y="5354061"/>
            <a:ext cx="3018775" cy="461665"/>
          </a:xfrm>
          <a:prstGeom prst="rect">
            <a:avLst/>
          </a:prstGeom>
        </p:spPr>
        <p:txBody>
          <a:bodyPr wrap="none">
            <a:spAutoFit/>
          </a:bodyPr>
          <a:lstStyle/>
          <a:p>
            <a:pPr algn="ctr"/>
            <a:r>
              <a:rPr lang="ja-JP" altLang="en-US" sz="2000" u="sng" dirty="0">
                <a:latin typeface="MS PMincho" charset="-128"/>
                <a:ea typeface="MS PMincho" charset="-128"/>
                <a:cs typeface="MS PMincho" charset="-128"/>
              </a:rPr>
              <a:t>内的参照価格を</a:t>
            </a:r>
            <a:r>
              <a:rPr lang="ja-JP" altLang="en-US" sz="2400" b="1" u="sng" dirty="0">
                <a:latin typeface="HGPMinchoE" charset="-128"/>
                <a:ea typeface="HGPMinchoE" charset="-128"/>
                <a:cs typeface="HGPMinchoE" charset="-128"/>
              </a:rPr>
              <a:t>下回ると</a:t>
            </a:r>
          </a:p>
        </p:txBody>
      </p:sp>
      <p:pic>
        <p:nvPicPr>
          <p:cNvPr id="19" name="図 18"/>
          <p:cNvPicPr>
            <a:picLocks noChangeAspect="1"/>
          </p:cNvPicPr>
          <p:nvPr/>
        </p:nvPicPr>
        <p:blipFill rotWithShape="1">
          <a:blip r:embed="rId3" cstate="email">
            <a:alphaModFix amt="54000"/>
            <a:duotone>
              <a:prstClr val="black"/>
              <a:srgbClr val="88C3D6">
                <a:tint val="45000"/>
                <a:satMod val="400000"/>
              </a:srgbClr>
            </a:duotone>
            <a:extLst>
              <a:ext uri="{BEBA8EAE-BF5A-486C-A8C5-ECC9F3942E4B}">
                <a14:imgProps xmlns:a14="http://schemas.microsoft.com/office/drawing/2010/main">
                  <a14:imgLayer r:embed="rId4">
                    <a14:imgEffect>
                      <a14:backgroundRemoval t="46199" b="83918" l="50889" r="99778">
                        <a14:foregroundMark x1="66667" y1="47953" x2="90000" y2="53509"/>
                        <a14:backgroundMark x1="68444" y1="49708" x2="68444" y2="49708"/>
                        <a14:backgroundMark x1="74222" y1="51170" x2="75111" y2="49123"/>
                        <a14:backgroundMark x1="84889" y1="48830" x2="85111" y2="53509"/>
                        <a14:backgroundMark x1="87111" y1="51462" x2="86444" y2="50000"/>
                      </a14:backgroundRemoval>
                    </a14:imgEffect>
                  </a14:imgLayer>
                </a14:imgProps>
              </a:ext>
              <a:ext uri="{28A0092B-C50C-407E-A947-70E740481C1C}">
                <a14:useLocalDpi xmlns:a14="http://schemas.microsoft.com/office/drawing/2010/main"/>
              </a:ext>
            </a:extLst>
          </a:blip>
          <a:srcRect l="49535" t="46177" r="1" b="15751"/>
          <a:stretch/>
        </p:blipFill>
        <p:spPr>
          <a:xfrm>
            <a:off x="6254840" y="3832924"/>
            <a:ext cx="2884004" cy="1653619"/>
          </a:xfrm>
          <a:prstGeom prst="rect">
            <a:avLst/>
          </a:prstGeom>
        </p:spPr>
      </p:pic>
      <p:pic>
        <p:nvPicPr>
          <p:cNvPr id="25" name="図 24"/>
          <p:cNvPicPr>
            <a:picLocks noChangeAspect="1"/>
          </p:cNvPicPr>
          <p:nvPr/>
        </p:nvPicPr>
        <p:blipFill rotWithShape="1">
          <a:blip r:embed="rId5" cstate="email">
            <a:duotone>
              <a:prstClr val="black"/>
              <a:srgbClr val="88C3D6">
                <a:tint val="45000"/>
                <a:satMod val="400000"/>
              </a:srgbClr>
            </a:duotone>
            <a:alphaModFix amt="50000"/>
            <a:extLst>
              <a:ext uri="{BEBA8EAE-BF5A-486C-A8C5-ECC9F3942E4B}">
                <a14:imgProps xmlns:a14="http://schemas.microsoft.com/office/drawing/2010/main">
                  <a14:imgLayer r:embed="rId6">
                    <a14:imgEffect>
                      <a14:backgroundRemoval t="5848" b="52632" l="5556" r="56000">
                        <a14:foregroundMark x1="21778" y1="14620" x2="24667" y2="23099"/>
                        <a14:foregroundMark x1="29556" y1="22222" x2="29556" y2="14912"/>
                      </a14:backgroundRemoval>
                    </a14:imgEffect>
                    <a14:imgEffect>
                      <a14:colorTemperature colorTemp="3022"/>
                    </a14:imgEffect>
                    <a14:imgEffect>
                      <a14:saturation sat="376000"/>
                    </a14:imgEffect>
                  </a14:imgLayer>
                </a14:imgProps>
              </a:ext>
              <a:ext uri="{28A0092B-C50C-407E-A947-70E740481C1C}">
                <a14:useLocalDpi xmlns:a14="http://schemas.microsoft.com/office/drawing/2010/main"/>
              </a:ext>
            </a:extLst>
          </a:blip>
          <a:srcRect l="5298" t="5730" r="43550" b="47813"/>
          <a:stretch/>
        </p:blipFill>
        <p:spPr>
          <a:xfrm>
            <a:off x="6269778" y="1613237"/>
            <a:ext cx="2552828" cy="1762168"/>
          </a:xfrm>
          <a:prstGeom prst="rect">
            <a:avLst/>
          </a:prstGeom>
        </p:spPr>
      </p:pic>
      <p:pic>
        <p:nvPicPr>
          <p:cNvPr id="31" name="図 30"/>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416103" y="4275879"/>
            <a:ext cx="2425262" cy="1641560"/>
          </a:xfrm>
          <a:prstGeom prst="rect">
            <a:avLst/>
          </a:prstGeom>
        </p:spPr>
      </p:pic>
      <p:pic>
        <p:nvPicPr>
          <p:cNvPr id="32" name="図 3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622707" y="1179174"/>
            <a:ext cx="1643718" cy="1518607"/>
          </a:xfrm>
          <a:prstGeom prst="rect">
            <a:avLst/>
          </a:prstGeom>
        </p:spPr>
      </p:pic>
      <p:pic>
        <p:nvPicPr>
          <p:cNvPr id="33" name="図 3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9602" y="2547133"/>
            <a:ext cx="1860926" cy="2051584"/>
          </a:xfrm>
          <a:prstGeom prst="rect">
            <a:avLst/>
          </a:prstGeom>
          <a:ln>
            <a:noFill/>
          </a:ln>
        </p:spPr>
      </p:pic>
      <p:sp>
        <p:nvSpPr>
          <p:cNvPr id="4" name="思考の吹き出し: 雲形 3">
            <a:extLst>
              <a:ext uri="{FF2B5EF4-FFF2-40B4-BE49-F238E27FC236}">
                <a16:creationId xmlns:a16="http://schemas.microsoft.com/office/drawing/2014/main" id="{A57A8766-3DF6-46B3-999E-E24726AFD375}"/>
              </a:ext>
            </a:extLst>
          </p:cNvPr>
          <p:cNvSpPr/>
          <p:nvPr/>
        </p:nvSpPr>
        <p:spPr>
          <a:xfrm>
            <a:off x="2290528" y="1323685"/>
            <a:ext cx="2759352" cy="1124501"/>
          </a:xfrm>
          <a:prstGeom prst="cloudCallout">
            <a:avLst>
              <a:gd name="adj1" fmla="val -64558"/>
              <a:gd name="adj2" fmla="val 82361"/>
            </a:avLst>
          </a:prstGeom>
          <a:ln>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latin typeface="MS PMincho" charset="-128"/>
                <a:ea typeface="MS PMincho" charset="-128"/>
                <a:cs typeface="MS PMincho" charset="-128"/>
              </a:rPr>
              <a:t>内的参照価格は消費者の記憶に保持されて</a:t>
            </a:r>
            <a:r>
              <a:rPr lang="ja-JP" altLang="en-US" dirty="0">
                <a:latin typeface="MS PMincho" charset="-128"/>
                <a:ea typeface="MS PMincho" charset="-128"/>
                <a:cs typeface="MS PMincho" charset="-128"/>
              </a:rPr>
              <a:t>いる</a:t>
            </a:r>
            <a:endParaRPr kumimoji="1" lang="ja-JP" altLang="en-US" dirty="0">
              <a:latin typeface="MS PMincho" charset="-128"/>
              <a:ea typeface="MS PMincho" charset="-128"/>
              <a:cs typeface="MS PMincho" charset="-128"/>
            </a:endParaRPr>
          </a:p>
        </p:txBody>
      </p:sp>
      <p:sp>
        <p:nvSpPr>
          <p:cNvPr id="20" name="正方形/長方形 19">
            <a:extLst>
              <a:ext uri="{FF2B5EF4-FFF2-40B4-BE49-F238E27FC236}">
                <a16:creationId xmlns:a16="http://schemas.microsoft.com/office/drawing/2014/main" id="{7B04E7CB-8117-46CC-99FD-E2E80EFAF1E9}"/>
              </a:ext>
            </a:extLst>
          </p:cNvPr>
          <p:cNvSpPr/>
          <p:nvPr/>
        </p:nvSpPr>
        <p:spPr>
          <a:xfrm>
            <a:off x="237366" y="205189"/>
            <a:ext cx="1723549" cy="400110"/>
          </a:xfrm>
          <a:prstGeom prst="rect">
            <a:avLst/>
          </a:prstGeom>
        </p:spPr>
        <p:txBody>
          <a:bodyPr wrap="none">
            <a:spAutoFit/>
          </a:bodyPr>
          <a:lstStyle/>
          <a:p>
            <a:r>
              <a:rPr lang="ja-JP" altLang="en-US" sz="2000" dirty="0">
                <a:latin typeface="HGSMinchoE" charset="-128"/>
                <a:ea typeface="HGSMinchoE" charset="-128"/>
                <a:cs typeface="HGSMinchoE" charset="-128"/>
              </a:rPr>
              <a:t>仮説１の導出</a:t>
            </a:r>
          </a:p>
        </p:txBody>
      </p:sp>
      <p:cxnSp>
        <p:nvCxnSpPr>
          <p:cNvPr id="3" name="直線コネクタ 2"/>
          <p:cNvCxnSpPr/>
          <p:nvPr/>
        </p:nvCxnSpPr>
        <p:spPr>
          <a:xfrm>
            <a:off x="5643457" y="3539619"/>
            <a:ext cx="6431354" cy="0"/>
          </a:xfrm>
          <a:prstGeom prst="line">
            <a:avLst/>
          </a:prstGeom>
          <a:ln w="2857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32</a:t>
            </a:fld>
            <a:endParaRPr kumimoji="1" lang="ja-JP" altLang="en-US" dirty="0"/>
          </a:p>
        </p:txBody>
      </p:sp>
    </p:spTree>
    <p:extLst>
      <p:ext uri="{BB962C8B-B14F-4D97-AF65-F5344CB8AC3E}">
        <p14:creationId xmlns:p14="http://schemas.microsoft.com/office/powerpoint/2010/main" val="18069918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33</a:t>
            </a:fld>
            <a:endParaRPr kumimoji="1" lang="ja-JP" altLang="en-US" dirty="0"/>
          </a:p>
        </p:txBody>
      </p:sp>
      <p:sp>
        <p:nvSpPr>
          <p:cNvPr id="3" name="テキスト ボックス 2"/>
          <p:cNvSpPr txBox="1"/>
          <p:nvPr/>
        </p:nvSpPr>
        <p:spPr>
          <a:xfrm>
            <a:off x="819494" y="579546"/>
            <a:ext cx="6853158" cy="707886"/>
          </a:xfrm>
          <a:prstGeom prst="rect">
            <a:avLst/>
          </a:prstGeom>
          <a:noFill/>
        </p:spPr>
        <p:txBody>
          <a:bodyPr wrap="none" rtlCol="0">
            <a:spAutoFit/>
          </a:bodyPr>
          <a:lstStyle/>
          <a:p>
            <a:r>
              <a:rPr kumimoji="1" lang="ja-JP" altLang="en-US" sz="4000">
                <a:latin typeface="HGMinchoE" charset="-128"/>
                <a:ea typeface="HGMinchoE" charset="-128"/>
                <a:cs typeface="HGMinchoE" charset="-128"/>
              </a:rPr>
              <a:t>紙と</a:t>
            </a:r>
            <a:r>
              <a:rPr kumimoji="1" lang="ja-JP" altLang="en-US" sz="4000" dirty="0">
                <a:latin typeface="HGMinchoE" charset="-128"/>
                <a:ea typeface="HGMinchoE" charset="-128"/>
                <a:cs typeface="HGMinchoE" charset="-128"/>
              </a:rPr>
              <a:t>アプリのクーポンの違い</a:t>
            </a:r>
          </a:p>
        </p:txBody>
      </p:sp>
      <p:sp>
        <p:nvSpPr>
          <p:cNvPr id="4" name="テキスト ボックス 3"/>
          <p:cNvSpPr txBox="1"/>
          <p:nvPr/>
        </p:nvSpPr>
        <p:spPr>
          <a:xfrm>
            <a:off x="108127" y="164867"/>
            <a:ext cx="1338828" cy="369332"/>
          </a:xfrm>
          <a:prstGeom prst="rect">
            <a:avLst/>
          </a:prstGeom>
          <a:noFill/>
        </p:spPr>
        <p:txBody>
          <a:bodyPr wrap="none" rtlCol="0">
            <a:spAutoFit/>
          </a:bodyPr>
          <a:lstStyle/>
          <a:p>
            <a:r>
              <a:rPr lang="ja-JP" altLang="en-US" dirty="0">
                <a:latin typeface="HGMinchoE" charset="-128"/>
                <a:ea typeface="HGMinchoE" charset="-128"/>
                <a:cs typeface="HGMinchoE" charset="-128"/>
              </a:rPr>
              <a:t>仮説１導出</a:t>
            </a:r>
            <a:endParaRPr kumimoji="1" lang="ja-JP" altLang="en-US" dirty="0">
              <a:latin typeface="HGMinchoE" charset="-128"/>
              <a:ea typeface="HGMinchoE" charset="-128"/>
              <a:cs typeface="HGMinchoE" charset="-128"/>
            </a:endParaRPr>
          </a:p>
        </p:txBody>
      </p:sp>
      <p:sp>
        <p:nvSpPr>
          <p:cNvPr id="5" name="テキスト ボックス 4"/>
          <p:cNvSpPr txBox="1"/>
          <p:nvPr/>
        </p:nvSpPr>
        <p:spPr>
          <a:xfrm>
            <a:off x="108127" y="1684077"/>
            <a:ext cx="9492238" cy="4339650"/>
          </a:xfrm>
          <a:prstGeom prst="rect">
            <a:avLst/>
          </a:prstGeom>
          <a:noFill/>
        </p:spPr>
        <p:txBody>
          <a:bodyPr wrap="square" rtlCol="0">
            <a:spAutoFit/>
          </a:bodyPr>
          <a:lstStyle/>
          <a:p>
            <a:pPr algn="ctr"/>
            <a:r>
              <a:rPr kumimoji="1" lang="ja-JP" altLang="en-US" sz="2800" b="1" dirty="0">
                <a:latin typeface="MS PMincho" charset="-128"/>
                <a:ea typeface="MS PMincho" charset="-128"/>
                <a:cs typeface="MS PMincho" charset="-128"/>
              </a:rPr>
              <a:t>単純な値下げ</a:t>
            </a:r>
            <a:r>
              <a:rPr kumimoji="1" lang="ja-JP" altLang="en-US" sz="2000" dirty="0">
                <a:latin typeface="MS PMincho" charset="-128"/>
                <a:ea typeface="MS PMincho" charset="-128"/>
                <a:cs typeface="MS PMincho" charset="-128"/>
              </a:rPr>
              <a:t>は内的参照価格を下げてしまう</a:t>
            </a:r>
            <a:endParaRPr kumimoji="1" lang="en-US" altLang="ja-JP" sz="2000" dirty="0">
              <a:latin typeface="MS PMincho" charset="-128"/>
              <a:ea typeface="MS PMincho" charset="-128"/>
              <a:cs typeface="MS PMincho" charset="-128"/>
            </a:endParaRPr>
          </a:p>
          <a:p>
            <a:pPr algn="ctr"/>
            <a:r>
              <a:rPr lang="ja-JP" altLang="en-US" sz="4000" dirty="0">
                <a:latin typeface="MS PMincho" charset="-128"/>
                <a:ea typeface="MS PMincho" charset="-128"/>
                <a:cs typeface="MS PMincho" charset="-128"/>
              </a:rPr>
              <a:t>↓</a:t>
            </a:r>
            <a:endParaRPr lang="en-US" altLang="ja-JP" sz="4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そこで、</a:t>
            </a:r>
            <a:r>
              <a:rPr kumimoji="1" lang="ja-JP" altLang="en-US" sz="2800" b="1" spc="-300" dirty="0">
                <a:solidFill>
                  <a:srgbClr val="C00000"/>
                </a:solidFill>
                <a:latin typeface="MS PMincho" charset="-128"/>
                <a:ea typeface="MS PMincho" charset="-128"/>
                <a:cs typeface="MS PMincho" charset="-128"/>
              </a:rPr>
              <a:t>クーポン（紙媒体）</a:t>
            </a:r>
            <a:r>
              <a:rPr kumimoji="1" lang="ja-JP" altLang="en-US" sz="2000" spc="-150" dirty="0">
                <a:latin typeface="MS PMincho" charset="-128"/>
                <a:ea typeface="MS PMincho" charset="-128"/>
                <a:cs typeface="MS PMincho" charset="-128"/>
              </a:rPr>
              <a:t>を使うと一時的なので</a:t>
            </a:r>
            <a:r>
              <a:rPr kumimoji="1" lang="ja-JP" altLang="en-US" sz="2400" b="1" spc="-300" dirty="0">
                <a:solidFill>
                  <a:srgbClr val="C00000"/>
                </a:solidFill>
                <a:latin typeface="MS PMincho" charset="-128"/>
                <a:ea typeface="MS PMincho" charset="-128"/>
                <a:cs typeface="MS PMincho" charset="-128"/>
              </a:rPr>
              <a:t>内的参照価格は下がらない</a:t>
            </a:r>
            <a:r>
              <a:rPr kumimoji="1" lang="ja-JP" altLang="en-US" sz="2800" dirty="0">
                <a:latin typeface="MS PMincho" charset="-128"/>
                <a:ea typeface="MS PMincho" charset="-128"/>
                <a:cs typeface="MS PMincho" charset="-128"/>
              </a:rPr>
              <a:t>。</a:t>
            </a:r>
            <a:endParaRPr kumimoji="1"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「クーポンは特定の顧客に低価格を提供するために</a:t>
            </a:r>
            <a:endParaRPr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価格を差別化する手段として役立つ。」</a:t>
            </a:r>
            <a:endParaRPr lang="en-US" altLang="ja-JP" sz="2000" dirty="0">
              <a:latin typeface="MS PMincho" charset="-128"/>
              <a:ea typeface="MS PMincho" charset="-128"/>
              <a:cs typeface="MS PMincho" charset="-128"/>
            </a:endParaRPr>
          </a:p>
          <a:p>
            <a:pPr algn="ctr"/>
            <a:r>
              <a:rPr kumimoji="1" lang="ja-JP" altLang="en-US" sz="2000" dirty="0">
                <a:latin typeface="MS PMincho" charset="-128"/>
                <a:ea typeface="MS PMincho" charset="-128"/>
                <a:cs typeface="MS PMincho" charset="-128"/>
              </a:rPr>
              <a:t>とチャクラ・ヴァルティ・ナラシムハンが述べている。</a:t>
            </a:r>
            <a:endParaRPr kumimoji="1"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クーポンはブランド商品の</a:t>
            </a:r>
            <a:r>
              <a:rPr lang="ja-JP" altLang="en-US" sz="2000" u="sng" dirty="0">
                <a:solidFill>
                  <a:srgbClr val="C00000"/>
                </a:solidFill>
                <a:latin typeface="MS PMincho" charset="-128"/>
                <a:ea typeface="MS PMincho" charset="-128"/>
                <a:cs typeface="MS PMincho" charset="-128"/>
              </a:rPr>
              <a:t>正規価格を維持するためにも役立つ</a:t>
            </a:r>
            <a:r>
              <a:rPr lang="ja-JP" altLang="en-US" sz="2000" dirty="0">
                <a:latin typeface="MS PMincho" charset="-128"/>
                <a:ea typeface="MS PMincho" charset="-128"/>
                <a:cs typeface="MS PMincho" charset="-128"/>
              </a:rPr>
              <a:t>。</a:t>
            </a:r>
            <a:endParaRPr kumimoji="1" lang="en-US" altLang="ja-JP" sz="2000" dirty="0">
              <a:latin typeface="MS PMincho" charset="-128"/>
              <a:ea typeface="MS PMincho" charset="-128"/>
              <a:cs typeface="MS PMincho" charset="-128"/>
            </a:endParaRPr>
          </a:p>
          <a:p>
            <a:pPr algn="ctr"/>
            <a:r>
              <a:rPr lang="ja-JP" altLang="en-US" sz="4400" dirty="0">
                <a:latin typeface="MS PMincho" charset="-128"/>
                <a:ea typeface="MS PMincho" charset="-128"/>
                <a:cs typeface="MS PMincho" charset="-128"/>
              </a:rPr>
              <a:t>↓</a:t>
            </a:r>
            <a:endParaRPr lang="en-US" altLang="ja-JP" sz="4400" dirty="0">
              <a:latin typeface="MS PMincho" charset="-128"/>
              <a:ea typeface="MS PMincho" charset="-128"/>
              <a:cs typeface="MS PMincho" charset="-128"/>
            </a:endParaRPr>
          </a:p>
          <a:p>
            <a:pPr algn="ctr"/>
            <a:r>
              <a:rPr kumimoji="1" lang="ja-JP" altLang="en-US" sz="2000" dirty="0">
                <a:latin typeface="MS PMincho" charset="-128"/>
                <a:ea typeface="MS PMincho" charset="-128"/>
                <a:cs typeface="MS PMincho" charset="-128"/>
              </a:rPr>
              <a:t>しかし、</a:t>
            </a:r>
            <a:r>
              <a:rPr kumimoji="1" lang="ja-JP" altLang="en-US" sz="2800" dirty="0">
                <a:solidFill>
                  <a:srgbClr val="C00000"/>
                </a:solidFill>
                <a:latin typeface="MS PMincho" charset="-128"/>
                <a:ea typeface="MS PMincho" charset="-128"/>
                <a:cs typeface="MS PMincho" charset="-128"/>
              </a:rPr>
              <a:t>アプリのクーポン</a:t>
            </a:r>
            <a:r>
              <a:rPr kumimoji="1" lang="ja-JP" altLang="en-US" sz="2000" dirty="0">
                <a:latin typeface="MS PMincho" charset="-128"/>
                <a:ea typeface="MS PMincho" charset="-128"/>
                <a:cs typeface="MS PMincho" charset="-128"/>
              </a:rPr>
              <a:t>を使うと</a:t>
            </a:r>
            <a:endParaRPr kumimoji="1" lang="en-US" altLang="ja-JP" sz="2000" dirty="0">
              <a:latin typeface="MS PMincho" charset="-128"/>
              <a:ea typeface="MS PMincho" charset="-128"/>
              <a:cs typeface="MS PMincho" charset="-128"/>
            </a:endParaRPr>
          </a:p>
          <a:p>
            <a:pPr algn="ctr"/>
            <a:r>
              <a:rPr lang="ja-JP" altLang="en-US" sz="2800" dirty="0">
                <a:solidFill>
                  <a:srgbClr val="C00000"/>
                </a:solidFill>
                <a:latin typeface="MS PMincho" charset="-128"/>
                <a:ea typeface="MS PMincho" charset="-128"/>
                <a:cs typeface="MS PMincho" charset="-128"/>
              </a:rPr>
              <a:t>　　　　内的参照価格が下がってしまうのでは</a:t>
            </a:r>
            <a:r>
              <a:rPr lang="ja-JP" altLang="en-US" sz="2000" dirty="0">
                <a:latin typeface="MS PMincho" charset="-128"/>
                <a:ea typeface="MS PMincho" charset="-128"/>
                <a:cs typeface="MS PMincho" charset="-128"/>
              </a:rPr>
              <a:t>！？！？</a:t>
            </a:r>
            <a:endParaRPr kumimoji="1" lang="en-US" altLang="ja-JP" sz="2000" dirty="0">
              <a:latin typeface="MS PMincho" charset="-128"/>
              <a:ea typeface="MS PMincho" charset="-128"/>
              <a:cs typeface="MS PMincho" charset="-128"/>
            </a:endParaRPr>
          </a:p>
        </p:txBody>
      </p:sp>
      <p:sp>
        <p:nvSpPr>
          <p:cNvPr id="6" name="テキスト ボックス 5"/>
          <p:cNvSpPr txBox="1"/>
          <p:nvPr/>
        </p:nvSpPr>
        <p:spPr>
          <a:xfrm>
            <a:off x="4646940" y="6401697"/>
            <a:ext cx="6357831" cy="261610"/>
          </a:xfrm>
          <a:prstGeom prst="rect">
            <a:avLst/>
          </a:prstGeom>
          <a:noFill/>
        </p:spPr>
        <p:txBody>
          <a:bodyPr wrap="none" rtlCol="0">
            <a:spAutoFit/>
          </a:bodyPr>
          <a:lstStyle/>
          <a:p>
            <a:r>
              <a:rPr kumimoji="1" lang="ja-JP" altLang="en-US" sz="1100" dirty="0"/>
              <a:t>スマート・プライシング　利益を生み出す新価格戦略　ジャグモハン・ラジュー</a:t>
            </a:r>
            <a:r>
              <a:rPr kumimoji="1" lang="en-US" altLang="ja-JP" sz="1100" dirty="0"/>
              <a:t>Z</a:t>
            </a:r>
            <a:r>
              <a:rPr kumimoji="1" lang="ja-JP" altLang="en-US" sz="1100" dirty="0"/>
              <a:t>・ジョン・チャン　藤井清美訳</a:t>
            </a:r>
          </a:p>
        </p:txBody>
      </p:sp>
      <p:pic>
        <p:nvPicPr>
          <p:cNvPr id="7" name="図 6"/>
          <p:cNvPicPr>
            <a:picLocks noChangeAspect="1"/>
          </p:cNvPicPr>
          <p:nvPr/>
        </p:nvPicPr>
        <p:blipFill>
          <a:blip r:embed="rId2"/>
          <a:stretch>
            <a:fillRect/>
          </a:stretch>
        </p:blipFill>
        <p:spPr>
          <a:xfrm>
            <a:off x="9007613" y="2437852"/>
            <a:ext cx="2870200" cy="2832100"/>
          </a:xfrm>
          <a:prstGeom prst="rect">
            <a:avLst/>
          </a:prstGeom>
        </p:spPr>
      </p:pic>
    </p:spTree>
    <p:extLst>
      <p:ext uri="{BB962C8B-B14F-4D97-AF65-F5344CB8AC3E}">
        <p14:creationId xmlns:p14="http://schemas.microsoft.com/office/powerpoint/2010/main" val="5526847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F0211720-F9FC-4E02-877B-F92CCCF66C31}"/>
              </a:ext>
            </a:extLst>
          </p:cNvPr>
          <p:cNvSpPr/>
          <p:nvPr/>
        </p:nvSpPr>
        <p:spPr>
          <a:xfrm>
            <a:off x="3048000" y="2967335"/>
            <a:ext cx="6096000" cy="369332"/>
          </a:xfrm>
          <a:prstGeom prst="rect">
            <a:avLst/>
          </a:prstGeom>
        </p:spPr>
        <p:txBody>
          <a:bodyPr>
            <a:spAutoFit/>
          </a:bodyPr>
          <a:lstStyle/>
          <a:p>
            <a:endParaRPr lang="en-US" altLang="ja-JP" dirty="0">
              <a:latin typeface="+mn-ea"/>
            </a:endParaRPr>
          </a:p>
        </p:txBody>
      </p:sp>
      <p:sp>
        <p:nvSpPr>
          <p:cNvPr id="9" name="四角形: 角を丸くする 8">
            <a:extLst>
              <a:ext uri="{FF2B5EF4-FFF2-40B4-BE49-F238E27FC236}">
                <a16:creationId xmlns:a16="http://schemas.microsoft.com/office/drawing/2014/main" id="{6A391536-7CF8-4E1C-9227-9A551EDC8113}"/>
              </a:ext>
            </a:extLst>
          </p:cNvPr>
          <p:cNvSpPr/>
          <p:nvPr/>
        </p:nvSpPr>
        <p:spPr>
          <a:xfrm>
            <a:off x="1030481" y="4379494"/>
            <a:ext cx="9605435" cy="1768877"/>
          </a:xfrm>
          <a:prstGeom prst="roundRect">
            <a:avLst/>
          </a:prstGeom>
          <a:ln w="38100">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latin typeface="MS PMincho" charset="-128"/>
                <a:ea typeface="MS PMincho" charset="-128"/>
                <a:cs typeface="MS PMincho" charset="-128"/>
              </a:rPr>
              <a:t>一度値下げした商品の価格を元に戻すと売上が減少し、</a:t>
            </a:r>
            <a:endParaRPr lang="en-US" altLang="ja-JP" sz="2400" dirty="0">
              <a:latin typeface="MS PMincho" charset="-128"/>
              <a:ea typeface="MS PMincho" charset="-128"/>
              <a:cs typeface="MS PMincho" charset="-128"/>
            </a:endParaRPr>
          </a:p>
          <a:p>
            <a:pPr algn="ctr"/>
            <a:r>
              <a:rPr lang="ja-JP" altLang="en-US" sz="2400" dirty="0">
                <a:latin typeface="MS PMincho" charset="-128"/>
                <a:ea typeface="MS PMincho" charset="-128"/>
                <a:cs typeface="MS PMincho" charset="-128"/>
              </a:rPr>
              <a:t>値崩れが発生してくるのはこのためである</a:t>
            </a:r>
          </a:p>
        </p:txBody>
      </p:sp>
      <p:sp>
        <p:nvSpPr>
          <p:cNvPr id="2" name="テキスト ボックス 1">
            <a:extLst>
              <a:ext uri="{FF2B5EF4-FFF2-40B4-BE49-F238E27FC236}">
                <a16:creationId xmlns:a16="http://schemas.microsoft.com/office/drawing/2014/main" id="{055F4EE8-E3F3-47CF-B252-3C29E97A0CF5}"/>
              </a:ext>
            </a:extLst>
          </p:cNvPr>
          <p:cNvSpPr txBox="1"/>
          <p:nvPr/>
        </p:nvSpPr>
        <p:spPr>
          <a:xfrm>
            <a:off x="797476" y="1813173"/>
            <a:ext cx="10900005" cy="2308324"/>
          </a:xfrm>
          <a:prstGeom prst="rect">
            <a:avLst/>
          </a:prstGeom>
          <a:noFill/>
        </p:spPr>
        <p:txBody>
          <a:bodyPr wrap="square" rtlCol="0">
            <a:spAutoFit/>
          </a:bodyPr>
          <a:lstStyle/>
          <a:p>
            <a:pPr>
              <a:lnSpc>
                <a:spcPct val="150000"/>
              </a:lnSpc>
            </a:pPr>
            <a:r>
              <a:rPr lang="ja-JP" altLang="en-US" sz="2400" dirty="0">
                <a:latin typeface="+mn-ea"/>
              </a:rPr>
              <a:t>　</a:t>
            </a:r>
            <a:r>
              <a:rPr lang="ja-JP" altLang="en-US" sz="2400" dirty="0">
                <a:latin typeface="MS PMincho" charset="-128"/>
                <a:ea typeface="MS PMincho" charset="-128"/>
                <a:cs typeface="MS PMincho" charset="-128"/>
              </a:rPr>
              <a:t>ある商品が大幅な値下げを一度行うと、</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　その値下げされた価格は消費者によく記憶され、次回購買の際の参照価格となる。　</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　前の購入価格より今回の購入価格が低ければ、</a:t>
            </a:r>
            <a:endParaRPr lang="en-US" altLang="ja-JP" sz="2400" dirty="0">
              <a:latin typeface="MS PMincho" charset="-128"/>
              <a:ea typeface="MS PMincho" charset="-128"/>
              <a:cs typeface="MS PMincho" charset="-128"/>
            </a:endParaRPr>
          </a:p>
          <a:p>
            <a:pPr>
              <a:lnSpc>
                <a:spcPct val="150000"/>
              </a:lnSpc>
            </a:pPr>
            <a:r>
              <a:rPr lang="ja-JP" altLang="en-US" sz="2400" dirty="0">
                <a:latin typeface="MS PMincho" charset="-128"/>
                <a:ea typeface="MS PMincho" charset="-128"/>
                <a:cs typeface="MS PMincho" charset="-128"/>
              </a:rPr>
              <a:t>　今回の価格が新しく内的参照価格となって次回購入の際に参照される。</a:t>
            </a:r>
            <a:endParaRPr kumimoji="1" lang="ja-JP" altLang="en-US" sz="2400" dirty="0">
              <a:latin typeface="MS PMincho" charset="-128"/>
              <a:ea typeface="MS PMincho" charset="-128"/>
              <a:cs typeface="MS PMincho" charset="-128"/>
            </a:endParaRPr>
          </a:p>
        </p:txBody>
      </p:sp>
      <p:sp>
        <p:nvSpPr>
          <p:cNvPr id="3" name="テキスト ボックス 2">
            <a:extLst>
              <a:ext uri="{FF2B5EF4-FFF2-40B4-BE49-F238E27FC236}">
                <a16:creationId xmlns:a16="http://schemas.microsoft.com/office/drawing/2014/main" id="{C0D538EF-9113-4470-A2E9-8AC85EFFE927}"/>
              </a:ext>
            </a:extLst>
          </p:cNvPr>
          <p:cNvSpPr txBox="1"/>
          <p:nvPr/>
        </p:nvSpPr>
        <p:spPr>
          <a:xfrm>
            <a:off x="8191500" y="6274569"/>
            <a:ext cx="3924300" cy="523220"/>
          </a:xfrm>
          <a:prstGeom prst="rect">
            <a:avLst/>
          </a:prstGeom>
          <a:noFill/>
        </p:spPr>
        <p:txBody>
          <a:bodyPr wrap="square" rtlCol="0">
            <a:spAutoFit/>
          </a:bodyPr>
          <a:lstStyle/>
          <a:p>
            <a:r>
              <a:rPr lang="zh-TW" altLang="en-US" sz="700" dirty="0"/>
              <a:t>杉田 善弘</a:t>
            </a:r>
            <a:r>
              <a:rPr lang="ja-JP" altLang="en-US" sz="700" dirty="0"/>
              <a:t>・</a:t>
            </a:r>
            <a:r>
              <a:rPr lang="zh-TW" altLang="en-US" sz="700" dirty="0"/>
              <a:t>斉藤 嘉一</a:t>
            </a:r>
            <a:r>
              <a:rPr lang="ja-JP" altLang="en-US" sz="700" dirty="0"/>
              <a:t>・</a:t>
            </a:r>
            <a:r>
              <a:rPr lang="zh-TW" altLang="en-US" sz="700" dirty="0"/>
              <a:t>櫻井 聡</a:t>
            </a:r>
            <a:endParaRPr lang="en-US" altLang="zh-TW" sz="700" dirty="0"/>
          </a:p>
          <a:p>
            <a:r>
              <a:rPr lang="ja-JP" altLang="en-US" sz="700" dirty="0"/>
              <a:t>内的参照価格形成におけるブランドロイヤルティの 調整効果の非対称性 </a:t>
            </a:r>
            <a:endParaRPr lang="en-US" altLang="ja-JP" sz="700" dirty="0"/>
          </a:p>
          <a:p>
            <a:r>
              <a:rPr lang="en-US" altLang="ja-JP" sz="700" dirty="0"/>
              <a:t>http://www.gakushuin.ac.jp/univ/eco/gakkai/pdf_files/keizai_ronsyuu/contents/contents2006/4803/4803sugita/4803sugita.pdf</a:t>
            </a:r>
          </a:p>
        </p:txBody>
      </p:sp>
      <p:sp>
        <p:nvSpPr>
          <p:cNvPr id="4" name="正方形/長方形 3">
            <a:extLst>
              <a:ext uri="{FF2B5EF4-FFF2-40B4-BE49-F238E27FC236}">
                <a16:creationId xmlns:a16="http://schemas.microsoft.com/office/drawing/2014/main" id="{7B04E7CB-8117-46CC-99FD-E2E80EFAF1E9}"/>
              </a:ext>
            </a:extLst>
          </p:cNvPr>
          <p:cNvSpPr/>
          <p:nvPr/>
        </p:nvSpPr>
        <p:spPr>
          <a:xfrm>
            <a:off x="148466" y="257438"/>
            <a:ext cx="1723549" cy="400110"/>
          </a:xfrm>
          <a:prstGeom prst="rect">
            <a:avLst/>
          </a:prstGeom>
        </p:spPr>
        <p:txBody>
          <a:bodyPr wrap="none">
            <a:spAutoFit/>
          </a:bodyPr>
          <a:lstStyle/>
          <a:p>
            <a:r>
              <a:rPr lang="ja-JP" altLang="en-US" sz="2000" dirty="0">
                <a:latin typeface="HGSMinchoE" charset="-128"/>
                <a:ea typeface="HGSMinchoE" charset="-128"/>
                <a:cs typeface="HGSMinchoE" charset="-128"/>
              </a:rPr>
              <a:t>仮説１の導出</a:t>
            </a:r>
          </a:p>
        </p:txBody>
      </p:sp>
      <p:sp>
        <p:nvSpPr>
          <p:cNvPr id="5" name="テキスト ボックス 4"/>
          <p:cNvSpPr txBox="1"/>
          <p:nvPr/>
        </p:nvSpPr>
        <p:spPr>
          <a:xfrm>
            <a:off x="655884" y="838591"/>
            <a:ext cx="5591595" cy="646331"/>
          </a:xfrm>
          <a:prstGeom prst="rect">
            <a:avLst/>
          </a:prstGeom>
          <a:noFill/>
        </p:spPr>
        <p:txBody>
          <a:bodyPr wrap="none" rtlCol="0">
            <a:spAutoFit/>
          </a:bodyPr>
          <a:lstStyle/>
          <a:p>
            <a:r>
              <a:rPr lang="ja-JP" altLang="en-US" sz="3600">
                <a:latin typeface="HGPMinchoE" charset="-128"/>
                <a:ea typeface="HGPMinchoE" charset="-128"/>
                <a:cs typeface="HGPMinchoE" charset="-128"/>
              </a:rPr>
              <a:t>内的参照価格が下がる</a:t>
            </a:r>
            <a:r>
              <a:rPr kumimoji="1" lang="ja-JP" altLang="en-US" sz="3600">
                <a:latin typeface="HGPMinchoE" charset="-128"/>
                <a:ea typeface="HGPMinchoE" charset="-128"/>
                <a:cs typeface="HGPMinchoE" charset="-128"/>
              </a:rPr>
              <a:t>原因</a:t>
            </a:r>
            <a:endParaRPr kumimoji="1" lang="ja-JP" altLang="en-US" sz="3600" dirty="0">
              <a:latin typeface="HGPMinchoE" charset="-128"/>
              <a:ea typeface="HGPMinchoE" charset="-128"/>
              <a:cs typeface="HGPMinchoE" charset="-128"/>
            </a:endParaRPr>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34</a:t>
            </a:fld>
            <a:endParaRPr kumimoji="1" lang="ja-JP" altLang="en-US" dirty="0"/>
          </a:p>
        </p:txBody>
      </p:sp>
    </p:spTree>
    <p:extLst>
      <p:ext uri="{BB962C8B-B14F-4D97-AF65-F5344CB8AC3E}">
        <p14:creationId xmlns:p14="http://schemas.microsoft.com/office/powerpoint/2010/main" val="9161423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78673" y="1116062"/>
            <a:ext cx="7404401" cy="786382"/>
          </a:xfrm>
        </p:spPr>
        <p:txBody>
          <a:bodyPr>
            <a:normAutofit/>
          </a:bodyPr>
          <a:lstStyle/>
          <a:p>
            <a:r>
              <a:rPr kumimoji="1" lang="en-US" altLang="ja-JP" sz="2400" u="sng" dirty="0">
                <a:latin typeface="MS PMincho" charset="-128"/>
                <a:ea typeface="MS PMincho" charset="-128"/>
                <a:cs typeface="MS PMincho" charset="-128"/>
              </a:rPr>
              <a:t>〜</a:t>
            </a:r>
            <a:r>
              <a:rPr kumimoji="1" lang="ja-JP" altLang="en-US" sz="2400" u="sng" dirty="0">
                <a:latin typeface="MS PMincho" charset="-128"/>
                <a:ea typeface="MS PMincho" charset="-128"/>
                <a:cs typeface="MS PMincho" charset="-128"/>
              </a:rPr>
              <a:t>紙媒体とアプリの</a:t>
            </a:r>
            <a:r>
              <a:rPr kumimoji="1" lang="ja-JP" altLang="en-US" sz="2800" u="sng" dirty="0">
                <a:latin typeface="MS PMincho" charset="-128"/>
                <a:ea typeface="MS PMincho" charset="-128"/>
                <a:cs typeface="MS PMincho" charset="-128"/>
              </a:rPr>
              <a:t>クーポン</a:t>
            </a:r>
            <a:r>
              <a:rPr kumimoji="1" lang="ja-JP" altLang="en-US" sz="2400" u="sng" dirty="0">
                <a:latin typeface="MS PMincho" charset="-128"/>
                <a:ea typeface="MS PMincho" charset="-128"/>
                <a:cs typeface="MS PMincho" charset="-128"/>
              </a:rPr>
              <a:t>の内的参照価格の比較</a:t>
            </a:r>
            <a:r>
              <a:rPr kumimoji="1" lang="en-US" altLang="ja-JP" sz="2400" u="sng" dirty="0">
                <a:latin typeface="MS PMincho" charset="-128"/>
                <a:ea typeface="MS PMincho" charset="-128"/>
                <a:cs typeface="MS PMincho" charset="-128"/>
              </a:rPr>
              <a:t>〜</a:t>
            </a:r>
            <a:endParaRPr kumimoji="1" lang="ja-JP" altLang="en-US" sz="2400" u="sng" dirty="0">
              <a:latin typeface="MS PMincho" charset="-128"/>
              <a:ea typeface="MS PMincho" charset="-128"/>
              <a:cs typeface="MS PMincho" charset="-128"/>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35</a:t>
            </a:fld>
            <a:endParaRPr kumimoji="1" lang="ja-JP" altLang="en-US" dirty="0"/>
          </a:p>
        </p:txBody>
      </p:sp>
      <p:sp>
        <p:nvSpPr>
          <p:cNvPr id="5" name="テキスト ボックス 4"/>
          <p:cNvSpPr txBox="1"/>
          <p:nvPr/>
        </p:nvSpPr>
        <p:spPr>
          <a:xfrm>
            <a:off x="8775780" y="6324153"/>
            <a:ext cx="2412840" cy="261610"/>
          </a:xfrm>
          <a:prstGeom prst="rect">
            <a:avLst/>
          </a:prstGeom>
          <a:noFill/>
        </p:spPr>
        <p:txBody>
          <a:bodyPr wrap="none" rtlCol="0">
            <a:spAutoFit/>
          </a:bodyPr>
          <a:lstStyle/>
          <a:p>
            <a:r>
              <a:rPr kumimoji="1" lang="ja-JP" altLang="en-US" sz="1100" dirty="0"/>
              <a:t>マーケティング価格戦略　上田隆穂著</a:t>
            </a:r>
          </a:p>
        </p:txBody>
      </p:sp>
      <p:sp>
        <p:nvSpPr>
          <p:cNvPr id="20" name="正方形/長方形 19">
            <a:extLst>
              <a:ext uri="{FF2B5EF4-FFF2-40B4-BE49-F238E27FC236}">
                <a16:creationId xmlns:a16="http://schemas.microsoft.com/office/drawing/2014/main" id="{7B04E7CB-8117-46CC-99FD-E2E80EFAF1E9}"/>
              </a:ext>
            </a:extLst>
          </p:cNvPr>
          <p:cNvSpPr/>
          <p:nvPr/>
        </p:nvSpPr>
        <p:spPr>
          <a:xfrm>
            <a:off x="245139" y="192017"/>
            <a:ext cx="1723549" cy="400110"/>
          </a:xfrm>
          <a:prstGeom prst="rect">
            <a:avLst/>
          </a:prstGeom>
        </p:spPr>
        <p:txBody>
          <a:bodyPr wrap="none">
            <a:spAutoFit/>
          </a:bodyPr>
          <a:lstStyle/>
          <a:p>
            <a:r>
              <a:rPr lang="ja-JP" altLang="en-US" sz="2000" dirty="0">
                <a:latin typeface="HGSMinchoE" charset="-128"/>
                <a:ea typeface="HGSMinchoE" charset="-128"/>
                <a:cs typeface="HGSMinchoE" charset="-128"/>
              </a:rPr>
              <a:t>仮説１の導出</a:t>
            </a:r>
          </a:p>
        </p:txBody>
      </p:sp>
      <p:sp>
        <p:nvSpPr>
          <p:cNvPr id="12" name="テキスト ボックス 11"/>
          <p:cNvSpPr txBox="1"/>
          <p:nvPr/>
        </p:nvSpPr>
        <p:spPr>
          <a:xfrm>
            <a:off x="649246" y="683456"/>
            <a:ext cx="7483139" cy="584775"/>
          </a:xfrm>
          <a:prstGeom prst="rect">
            <a:avLst/>
          </a:prstGeom>
          <a:noFill/>
        </p:spPr>
        <p:txBody>
          <a:bodyPr wrap="none" rtlCol="0">
            <a:spAutoFit/>
          </a:bodyPr>
          <a:lstStyle/>
          <a:p>
            <a:r>
              <a:rPr kumimoji="1" lang="ja-JP" altLang="en-US" sz="3200" dirty="0">
                <a:latin typeface="HGPMinchoE" charset="-128"/>
                <a:ea typeface="HGPMinchoE" charset="-128"/>
                <a:cs typeface="HGPMinchoE" charset="-128"/>
              </a:rPr>
              <a:t>どちらが内的参照</a:t>
            </a:r>
            <a:r>
              <a:rPr kumimoji="1" lang="ja-JP" altLang="en-US" sz="3200">
                <a:latin typeface="HGPMinchoE" charset="-128"/>
                <a:ea typeface="HGPMinchoE" charset="-128"/>
                <a:cs typeface="HGPMinchoE" charset="-128"/>
              </a:rPr>
              <a:t>価格が下がりやすいか？</a:t>
            </a:r>
            <a:endParaRPr kumimoji="1" lang="ja-JP" altLang="en-US" sz="3200" dirty="0">
              <a:latin typeface="HGPMinchoE" charset="-128"/>
              <a:ea typeface="HGPMinchoE" charset="-128"/>
              <a:cs typeface="HGPMinchoE" charset="-128"/>
            </a:endParaRPr>
          </a:p>
        </p:txBody>
      </p:sp>
      <p:graphicFrame>
        <p:nvGraphicFramePr>
          <p:cNvPr id="28" name="表 27"/>
          <p:cNvGraphicFramePr>
            <a:graphicFrameLocks noGrp="1"/>
          </p:cNvGraphicFramePr>
          <p:nvPr>
            <p:extLst>
              <p:ext uri="{D42A27DB-BD31-4B8C-83A1-F6EECF244321}">
                <p14:modId xmlns:p14="http://schemas.microsoft.com/office/powerpoint/2010/main" val="1594845628"/>
              </p:ext>
            </p:extLst>
          </p:nvPr>
        </p:nvGraphicFramePr>
        <p:xfrm>
          <a:off x="1529104" y="1861459"/>
          <a:ext cx="9479280" cy="4494891"/>
        </p:xfrm>
        <a:graphic>
          <a:graphicData uri="http://schemas.openxmlformats.org/drawingml/2006/table">
            <a:tbl>
              <a:tblPr firstRow="1" bandRow="1">
                <a:tableStyleId>{6E25E649-3F16-4E02-A733-19D2CDBF48F0}</a:tableStyleId>
              </a:tblPr>
              <a:tblGrid>
                <a:gridCol w="2000250">
                  <a:extLst>
                    <a:ext uri="{9D8B030D-6E8A-4147-A177-3AD203B41FA5}">
                      <a16:colId xmlns:a16="http://schemas.microsoft.com/office/drawing/2014/main" val="20000"/>
                    </a:ext>
                  </a:extLst>
                </a:gridCol>
                <a:gridCol w="2342342">
                  <a:extLst>
                    <a:ext uri="{9D8B030D-6E8A-4147-A177-3AD203B41FA5}">
                      <a16:colId xmlns:a16="http://schemas.microsoft.com/office/drawing/2014/main" val="20001"/>
                    </a:ext>
                  </a:extLst>
                </a:gridCol>
                <a:gridCol w="2269041">
                  <a:extLst>
                    <a:ext uri="{9D8B030D-6E8A-4147-A177-3AD203B41FA5}">
                      <a16:colId xmlns:a16="http://schemas.microsoft.com/office/drawing/2014/main" val="20002"/>
                    </a:ext>
                  </a:extLst>
                </a:gridCol>
                <a:gridCol w="2867647">
                  <a:extLst>
                    <a:ext uri="{9D8B030D-6E8A-4147-A177-3AD203B41FA5}">
                      <a16:colId xmlns:a16="http://schemas.microsoft.com/office/drawing/2014/main" val="20003"/>
                    </a:ext>
                  </a:extLst>
                </a:gridCol>
              </a:tblGrid>
              <a:tr h="609018">
                <a:tc>
                  <a:txBody>
                    <a:bodyPr/>
                    <a:lstStyle/>
                    <a:p>
                      <a:pPr algn="ctr"/>
                      <a:r>
                        <a:rPr kumimoji="1" lang="ja-JP" altLang="en-US" dirty="0">
                          <a:latin typeface="MS PMincho" charset="-128"/>
                          <a:ea typeface="MS PMincho" charset="-128"/>
                          <a:cs typeface="MS PMincho" charset="-128"/>
                        </a:rPr>
                        <a:t>クーポン</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88C3D6"/>
                    </a:solidFill>
                  </a:tcPr>
                </a:tc>
                <a:tc>
                  <a:txBody>
                    <a:bodyPr/>
                    <a:lstStyle/>
                    <a:p>
                      <a:pPr algn="ctr"/>
                      <a:r>
                        <a:rPr kumimoji="1" lang="ja-JP" altLang="en-US" dirty="0">
                          <a:latin typeface="MS PMincho" charset="-128"/>
                          <a:ea typeface="MS PMincho" charset="-128"/>
                          <a:cs typeface="MS PMincho" charset="-128"/>
                        </a:rPr>
                        <a:t>取得</a:t>
                      </a:r>
                    </a:p>
                  </a:txBody>
                  <a:tcPr anchor="ctr">
                    <a:lnT w="12700" cap="flat" cmpd="sng" algn="ctr">
                      <a:solidFill>
                        <a:schemeClr val="tx1"/>
                      </a:solidFill>
                      <a:prstDash val="solid"/>
                      <a:round/>
                      <a:headEnd type="none" w="med" len="med"/>
                      <a:tailEnd type="none" w="med" len="med"/>
                    </a:lnT>
                    <a:solidFill>
                      <a:srgbClr val="88C3D6"/>
                    </a:solidFill>
                  </a:tcPr>
                </a:tc>
                <a:tc>
                  <a:txBody>
                    <a:bodyPr/>
                    <a:lstStyle/>
                    <a:p>
                      <a:pPr algn="ctr"/>
                      <a:r>
                        <a:rPr kumimoji="1" lang="ja-JP" altLang="en-US" dirty="0">
                          <a:latin typeface="MS PMincho" charset="-128"/>
                          <a:ea typeface="MS PMincho" charset="-128"/>
                          <a:cs typeface="MS PMincho" charset="-128"/>
                        </a:rPr>
                        <a:t>他店との比較</a:t>
                      </a:r>
                    </a:p>
                  </a:txBody>
                  <a:tcPr anchor="ctr">
                    <a:lnT w="12700" cap="flat" cmpd="sng" algn="ctr">
                      <a:solidFill>
                        <a:schemeClr val="tx1"/>
                      </a:solidFill>
                      <a:prstDash val="solid"/>
                      <a:round/>
                      <a:headEnd type="none" w="med" len="med"/>
                      <a:tailEnd type="none" w="med" len="med"/>
                    </a:lnT>
                    <a:solidFill>
                      <a:srgbClr val="88C3D6"/>
                    </a:solidFill>
                  </a:tcPr>
                </a:tc>
                <a:tc>
                  <a:txBody>
                    <a:bodyPr/>
                    <a:lstStyle/>
                    <a:p>
                      <a:pPr algn="ctr"/>
                      <a:r>
                        <a:rPr kumimoji="1" lang="ja-JP" altLang="en-US" dirty="0">
                          <a:latin typeface="MS PMincho" charset="-128"/>
                          <a:ea typeface="MS PMincho" charset="-128"/>
                          <a:cs typeface="MS PMincho" charset="-128"/>
                        </a:rPr>
                        <a:t>参照価格</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88C3D6"/>
                    </a:solidFill>
                  </a:tcPr>
                </a:tc>
                <a:extLst>
                  <a:ext uri="{0D108BD9-81ED-4DB2-BD59-A6C34878D82A}">
                    <a16:rowId xmlns:a16="http://schemas.microsoft.com/office/drawing/2014/main" val="10000"/>
                  </a:ext>
                </a:extLst>
              </a:tr>
              <a:tr h="1683965">
                <a:tc>
                  <a:txBody>
                    <a:bodyPr/>
                    <a:lstStyle/>
                    <a:p>
                      <a:pPr algn="ctr"/>
                      <a:endParaRPr kumimoji="1" lang="ja-JP" altLang="en-US" sz="2800" dirty="0">
                        <a:latin typeface="MS PMincho" charset="-128"/>
                        <a:ea typeface="MS PMincho" charset="-128"/>
                        <a:cs typeface="MS PMincho" charset="-128"/>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algn="l"/>
                      <a:r>
                        <a:rPr kumimoji="1" lang="ja-JP" altLang="en-US" dirty="0">
                          <a:latin typeface="MS PMincho" charset="-128"/>
                          <a:ea typeface="MS PMincho" charset="-128"/>
                          <a:cs typeface="MS PMincho" charset="-128"/>
                        </a:rPr>
                        <a:t>　　　・店舗に来店</a:t>
                      </a:r>
                      <a:endParaRPr kumimoji="1" lang="en-US" altLang="ja-JP" dirty="0">
                        <a:latin typeface="MS PMincho" charset="-128"/>
                        <a:ea typeface="MS PMincho" charset="-128"/>
                        <a:cs typeface="MS PMincho" charset="-128"/>
                      </a:endParaRPr>
                    </a:p>
                    <a:p>
                      <a:pPr algn="l"/>
                      <a:r>
                        <a:rPr kumimoji="1" lang="ja-JP" altLang="en-US" dirty="0">
                          <a:latin typeface="MS PMincho" charset="-128"/>
                          <a:ea typeface="MS PMincho" charset="-128"/>
                          <a:cs typeface="MS PMincho" charset="-128"/>
                        </a:rPr>
                        <a:t>　　　・チラシ</a:t>
                      </a:r>
                    </a:p>
                  </a:txBody>
                  <a:tcPr anchor="ctr">
                    <a:lnB w="12700" cap="flat" cmpd="sng" algn="ctr">
                      <a:solidFill>
                        <a:schemeClr val="tx1"/>
                      </a:solidFill>
                      <a:prstDash val="solid"/>
                      <a:round/>
                      <a:headEnd type="none" w="med" len="med"/>
                      <a:tailEnd type="none" w="med" len="med"/>
                    </a:lnB>
                    <a:noFill/>
                  </a:tcPr>
                </a:tc>
                <a:tc>
                  <a:txBody>
                    <a:bodyPr/>
                    <a:lstStyle/>
                    <a:p>
                      <a:pPr algn="ctr"/>
                      <a:r>
                        <a:rPr kumimoji="1" lang="ja-JP" altLang="en-US" dirty="0">
                          <a:latin typeface="MS PMincho" charset="-128"/>
                          <a:ea typeface="MS PMincho" charset="-128"/>
                          <a:cs typeface="MS PMincho" charset="-128"/>
                        </a:rPr>
                        <a:t>アプリに比べて</a:t>
                      </a:r>
                      <a:endParaRPr kumimoji="1" lang="en-US" altLang="ja-JP" dirty="0">
                        <a:latin typeface="MS PMincho" charset="-128"/>
                        <a:ea typeface="MS PMincho" charset="-128"/>
                        <a:cs typeface="MS PMincho" charset="-128"/>
                      </a:endParaRPr>
                    </a:p>
                    <a:p>
                      <a:pPr algn="ctr"/>
                      <a:r>
                        <a:rPr kumimoji="1" lang="ja-JP" altLang="en-US" sz="2400" dirty="0">
                          <a:latin typeface="MS PMincho" charset="-128"/>
                          <a:ea typeface="MS PMincho" charset="-128"/>
                          <a:cs typeface="MS PMincho" charset="-128"/>
                        </a:rPr>
                        <a:t>困難</a:t>
                      </a:r>
                    </a:p>
                  </a:txBody>
                  <a:tcPr anchor="ctr">
                    <a:lnB w="12700" cap="flat" cmpd="sng" algn="ctr">
                      <a:solidFill>
                        <a:schemeClr val="tx1"/>
                      </a:solidFill>
                      <a:prstDash val="solid"/>
                      <a:round/>
                      <a:headEnd type="none" w="med" len="med"/>
                      <a:tailEnd type="none" w="med" len="med"/>
                    </a:lnB>
                    <a:noFill/>
                  </a:tcPr>
                </a:tc>
                <a:tc>
                  <a:txBody>
                    <a:bodyPr/>
                    <a:lstStyle/>
                    <a:p>
                      <a:pPr algn="ctr"/>
                      <a:r>
                        <a:rPr kumimoji="1" lang="ja-JP" altLang="en-US" dirty="0">
                          <a:latin typeface="HGPMinchoE" charset="-128"/>
                          <a:ea typeface="HGPMinchoE" charset="-128"/>
                          <a:cs typeface="HGPMinchoE" charset="-128"/>
                        </a:rPr>
                        <a:t>下がりにくい</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201908">
                <a:tc>
                  <a:txBody>
                    <a:bodyPr/>
                    <a:lstStyle/>
                    <a:p>
                      <a:pPr algn="ctr"/>
                      <a:endParaRPr kumimoji="1" lang="ja-JP" altLang="en-US" sz="2800" dirty="0">
                        <a:latin typeface="MS PMincho" charset="-128"/>
                        <a:ea typeface="MS PMincho" charset="-128"/>
                        <a:cs typeface="MS PMincho" charset="-128"/>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latin typeface="MS PMincho" charset="-128"/>
                          <a:ea typeface="MS PMincho" charset="-128"/>
                          <a:cs typeface="MS PMincho" charset="-128"/>
                        </a:rPr>
                        <a:t>・携帯で取得</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dirty="0">
                          <a:latin typeface="MS PMincho" charset="-128"/>
                          <a:ea typeface="MS PMincho" charset="-128"/>
                          <a:cs typeface="MS PMincho" charset="-128"/>
                        </a:rPr>
                        <a:t>容易</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solidFill>
                            <a:srgbClr val="C00000"/>
                          </a:solidFill>
                          <a:latin typeface="HGPMinchoE" charset="-128"/>
                          <a:ea typeface="HGPMinchoE" charset="-128"/>
                          <a:cs typeface="HGPMinchoE" charset="-128"/>
                        </a:rPr>
                        <a:t>　　　下がりやすいのでは？</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pSp>
        <p:nvGrpSpPr>
          <p:cNvPr id="31" name="図形グループ 30"/>
          <p:cNvGrpSpPr/>
          <p:nvPr/>
        </p:nvGrpSpPr>
        <p:grpSpPr>
          <a:xfrm>
            <a:off x="1705237" y="2629191"/>
            <a:ext cx="1798021" cy="1500205"/>
            <a:chOff x="572887" y="2678528"/>
            <a:chExt cx="1798021" cy="1500205"/>
          </a:xfrm>
        </p:grpSpPr>
        <p:pic>
          <p:nvPicPr>
            <p:cNvPr id="21" name="図 20"/>
            <p:cNvPicPr>
              <a:picLocks noChangeAspect="1"/>
            </p:cNvPicPr>
            <p:nvPr/>
          </p:nvPicPr>
          <p:blipFill>
            <a:blip r:embed="rId3" cstate="email">
              <a:alphaModFix/>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a:ext>
              </a:extLst>
            </a:blip>
            <a:stretch>
              <a:fillRect/>
            </a:stretch>
          </p:blipFill>
          <p:spPr>
            <a:xfrm rot="563905">
              <a:off x="572887" y="2703580"/>
              <a:ext cx="1798021" cy="1475153"/>
            </a:xfrm>
            <a:prstGeom prst="rect">
              <a:avLst/>
            </a:prstGeom>
          </p:spPr>
        </p:pic>
        <p:sp>
          <p:nvSpPr>
            <p:cNvPr id="30" name="正方形/長方形 29"/>
            <p:cNvSpPr/>
            <p:nvPr/>
          </p:nvSpPr>
          <p:spPr>
            <a:xfrm>
              <a:off x="870856" y="2678528"/>
              <a:ext cx="877163" cy="369332"/>
            </a:xfrm>
            <a:prstGeom prst="rect">
              <a:avLst/>
            </a:prstGeom>
          </p:spPr>
          <p:txBody>
            <a:bodyPr wrap="none">
              <a:spAutoFit/>
            </a:bodyPr>
            <a:lstStyle/>
            <a:p>
              <a:pPr algn="ctr"/>
              <a:r>
                <a:rPr lang="ja-JP" altLang="en-US" dirty="0">
                  <a:latin typeface="MS PMincho" charset="-128"/>
                  <a:ea typeface="MS PMincho" charset="-128"/>
                  <a:cs typeface="MS PMincho" charset="-128"/>
                </a:rPr>
                <a:t>紙媒体</a:t>
              </a:r>
            </a:p>
          </p:txBody>
        </p:sp>
      </p:grpSp>
      <p:grpSp>
        <p:nvGrpSpPr>
          <p:cNvPr id="33" name="図形グループ 32"/>
          <p:cNvGrpSpPr/>
          <p:nvPr/>
        </p:nvGrpSpPr>
        <p:grpSpPr>
          <a:xfrm>
            <a:off x="2003206" y="4455892"/>
            <a:ext cx="966012" cy="1710868"/>
            <a:chOff x="978673" y="4400145"/>
            <a:chExt cx="769346" cy="1432382"/>
          </a:xfrm>
        </p:grpSpPr>
        <p:pic>
          <p:nvPicPr>
            <p:cNvPr id="22" name="図 2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8673" y="4400145"/>
              <a:ext cx="769346" cy="1432382"/>
            </a:xfrm>
            <a:prstGeom prst="rect">
              <a:avLst/>
            </a:prstGeom>
          </p:spPr>
        </p:pic>
        <p:sp>
          <p:nvSpPr>
            <p:cNvPr id="32" name="正方形/長方形 31"/>
            <p:cNvSpPr/>
            <p:nvPr/>
          </p:nvSpPr>
          <p:spPr>
            <a:xfrm>
              <a:off x="1003328" y="4931670"/>
              <a:ext cx="647519" cy="334982"/>
            </a:xfrm>
            <a:prstGeom prst="rect">
              <a:avLst/>
            </a:prstGeom>
          </p:spPr>
          <p:txBody>
            <a:bodyPr wrap="none">
              <a:spAutoFit/>
            </a:bodyPr>
            <a:lstStyle/>
            <a:p>
              <a:pPr algn="ctr"/>
              <a:r>
                <a:rPr lang="ja-JP" altLang="en-US" sz="2000" dirty="0">
                  <a:latin typeface="MS PMincho" charset="-128"/>
                  <a:ea typeface="MS PMincho" charset="-128"/>
                  <a:cs typeface="MS PMincho" charset="-128"/>
                </a:rPr>
                <a:t>アプリ</a:t>
              </a:r>
            </a:p>
          </p:txBody>
        </p:sp>
      </p:grpSp>
      <p:sp>
        <p:nvSpPr>
          <p:cNvPr id="34" name="矢印: 右 14">
            <a:extLst>
              <a:ext uri="{FF2B5EF4-FFF2-40B4-BE49-F238E27FC236}">
                <a16:creationId xmlns:a16="http://schemas.microsoft.com/office/drawing/2014/main" id="{798C5AB9-3888-46C0-8F3A-8404C1E13537}"/>
              </a:ext>
            </a:extLst>
          </p:cNvPr>
          <p:cNvSpPr/>
          <p:nvPr/>
        </p:nvSpPr>
        <p:spPr>
          <a:xfrm>
            <a:off x="7762432" y="2781242"/>
            <a:ext cx="848168" cy="1221153"/>
          </a:xfrm>
          <a:prstGeom prst="rightArrow">
            <a:avLst>
              <a:gd name="adj1" fmla="val 32963"/>
              <a:gd name="adj2" fmla="val 53808"/>
            </a:avLst>
          </a:prstGeom>
          <a:solidFill>
            <a:srgbClr val="AED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矢印: 右 14">
            <a:extLst>
              <a:ext uri="{FF2B5EF4-FFF2-40B4-BE49-F238E27FC236}">
                <a16:creationId xmlns:a16="http://schemas.microsoft.com/office/drawing/2014/main" id="{798C5AB9-3888-46C0-8F3A-8404C1E13537}"/>
              </a:ext>
            </a:extLst>
          </p:cNvPr>
          <p:cNvSpPr/>
          <p:nvPr/>
        </p:nvSpPr>
        <p:spPr>
          <a:xfrm>
            <a:off x="7762432" y="4707183"/>
            <a:ext cx="848168" cy="1221153"/>
          </a:xfrm>
          <a:prstGeom prst="rightArrow">
            <a:avLst>
              <a:gd name="adj1" fmla="val 32963"/>
              <a:gd name="adj2" fmla="val 53808"/>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8767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直線コネクタ 48"/>
          <p:cNvCxnSpPr>
            <a:endCxn id="21" idx="1"/>
          </p:cNvCxnSpPr>
          <p:nvPr/>
        </p:nvCxnSpPr>
        <p:spPr>
          <a:xfrm>
            <a:off x="5727032" y="1444601"/>
            <a:ext cx="20865" cy="39333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E55DCABC-6EF3-448F-BC0E-441603705F3B}"/>
              </a:ext>
            </a:extLst>
          </p:cNvPr>
          <p:cNvSpPr>
            <a:spLocks noGrp="1"/>
          </p:cNvSpPr>
          <p:nvPr>
            <p:ph type="sldNum" sz="quarter" idx="12"/>
          </p:nvPr>
        </p:nvSpPr>
        <p:spPr>
          <a:xfrm>
            <a:off x="8576266" y="6338241"/>
            <a:ext cx="2743200" cy="365125"/>
          </a:xfrm>
        </p:spPr>
        <p:txBody>
          <a:bodyPr/>
          <a:lstStyle/>
          <a:p>
            <a:fld id="{269BB27D-969F-4748-9981-936C35B41265}" type="slidenum">
              <a:rPr kumimoji="1" lang="ja-JP" altLang="en-US" smtClean="0"/>
              <a:t>36</a:t>
            </a:fld>
            <a:endParaRPr kumimoji="1" lang="ja-JP" altLang="en-US" dirty="0"/>
          </a:p>
        </p:txBody>
      </p:sp>
      <p:sp>
        <p:nvSpPr>
          <p:cNvPr id="10" name="正方形/長方形 9">
            <a:extLst>
              <a:ext uri="{FF2B5EF4-FFF2-40B4-BE49-F238E27FC236}">
                <a16:creationId xmlns:a16="http://schemas.microsoft.com/office/drawing/2014/main" id="{34945C65-1404-4925-B9CA-EF0FFE1F0890}"/>
              </a:ext>
            </a:extLst>
          </p:cNvPr>
          <p:cNvSpPr/>
          <p:nvPr/>
        </p:nvSpPr>
        <p:spPr>
          <a:xfrm>
            <a:off x="97972" y="124614"/>
            <a:ext cx="1415772" cy="338554"/>
          </a:xfrm>
          <a:prstGeom prst="rect">
            <a:avLst/>
          </a:prstGeom>
        </p:spPr>
        <p:txBody>
          <a:bodyPr wrap="none">
            <a:spAutoFit/>
          </a:bodyPr>
          <a:lstStyle/>
          <a:p>
            <a:r>
              <a:rPr lang="ja-JP" altLang="en-US" sz="1600" dirty="0">
                <a:latin typeface="HGSMinchoE" charset="-128"/>
                <a:ea typeface="HGSMinchoE" charset="-128"/>
                <a:cs typeface="HGSMinchoE" charset="-128"/>
              </a:rPr>
              <a:t>仮説１の導出</a:t>
            </a:r>
          </a:p>
        </p:txBody>
      </p:sp>
      <p:sp>
        <p:nvSpPr>
          <p:cNvPr id="11" name="正方形/長方形 10">
            <a:extLst>
              <a:ext uri="{FF2B5EF4-FFF2-40B4-BE49-F238E27FC236}">
                <a16:creationId xmlns:a16="http://schemas.microsoft.com/office/drawing/2014/main" id="{D6D7EE0F-AC58-4BDB-B058-8B29A6365DC7}"/>
              </a:ext>
            </a:extLst>
          </p:cNvPr>
          <p:cNvSpPr/>
          <p:nvPr/>
        </p:nvSpPr>
        <p:spPr>
          <a:xfrm>
            <a:off x="416395" y="463168"/>
            <a:ext cx="7960834" cy="523220"/>
          </a:xfrm>
          <a:prstGeom prst="rect">
            <a:avLst/>
          </a:prstGeom>
        </p:spPr>
        <p:txBody>
          <a:bodyPr wrap="none">
            <a:spAutoFit/>
          </a:bodyPr>
          <a:lstStyle/>
          <a:p>
            <a:r>
              <a:rPr lang="ja-JP" altLang="en-US" sz="2800" dirty="0">
                <a:latin typeface="HGPMinchoE" charset="-128"/>
                <a:ea typeface="HGPMinchoE" charset="-128"/>
                <a:cs typeface="HGPMinchoE" charset="-128"/>
              </a:rPr>
              <a:t>なぜアプリの方が内的参照価格下がりやすいのか？</a:t>
            </a:r>
            <a:endParaRPr lang="en-US" altLang="ja-JP" sz="2800" dirty="0">
              <a:latin typeface="HGPMinchoE" charset="-128"/>
              <a:ea typeface="HGPMinchoE" charset="-128"/>
              <a:cs typeface="HGPMinchoE" charset="-128"/>
            </a:endParaRPr>
          </a:p>
        </p:txBody>
      </p:sp>
      <p:pic>
        <p:nvPicPr>
          <p:cNvPr id="13" name="図 12">
            <a:extLst>
              <a:ext uri="{FF2B5EF4-FFF2-40B4-BE49-F238E27FC236}">
                <a16:creationId xmlns:a16="http://schemas.microsoft.com/office/drawing/2014/main" id="{E1DF49E9-81BE-4102-976B-8E0A5E15896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774089">
            <a:off x="9884357" y="2604279"/>
            <a:ext cx="552047" cy="783837"/>
          </a:xfrm>
          <a:prstGeom prst="rect">
            <a:avLst/>
          </a:prstGeom>
        </p:spPr>
      </p:pic>
      <p:sp>
        <p:nvSpPr>
          <p:cNvPr id="15" name="正方形/長方形 14">
            <a:extLst>
              <a:ext uri="{FF2B5EF4-FFF2-40B4-BE49-F238E27FC236}">
                <a16:creationId xmlns:a16="http://schemas.microsoft.com/office/drawing/2014/main" id="{28095790-F3A3-4D80-A8C7-12084951D8A3}"/>
              </a:ext>
            </a:extLst>
          </p:cNvPr>
          <p:cNvSpPr/>
          <p:nvPr/>
        </p:nvSpPr>
        <p:spPr>
          <a:xfrm>
            <a:off x="9452495" y="1208456"/>
            <a:ext cx="1415772" cy="584775"/>
          </a:xfrm>
          <a:prstGeom prst="rect">
            <a:avLst/>
          </a:prstGeom>
        </p:spPr>
        <p:txBody>
          <a:bodyPr wrap="none">
            <a:spAutoFit/>
          </a:bodyPr>
          <a:lstStyle/>
          <a:p>
            <a:r>
              <a:rPr lang="ja-JP" altLang="en-US" sz="3200" b="1" dirty="0">
                <a:solidFill>
                  <a:srgbClr val="000000"/>
                </a:solidFill>
                <a:latin typeface="MS PMincho" charset="-128"/>
                <a:ea typeface="MS PMincho" charset="-128"/>
                <a:cs typeface="MS PMincho" charset="-128"/>
              </a:rPr>
              <a:t>紙媒体</a:t>
            </a:r>
          </a:p>
        </p:txBody>
      </p:sp>
      <p:grpSp>
        <p:nvGrpSpPr>
          <p:cNvPr id="28" name="グループ化 27">
            <a:extLst>
              <a:ext uri="{FF2B5EF4-FFF2-40B4-BE49-F238E27FC236}">
                <a16:creationId xmlns:a16="http://schemas.microsoft.com/office/drawing/2014/main" id="{B7A43D4A-F78E-4AEE-89E0-C4075D08C3FA}"/>
              </a:ext>
            </a:extLst>
          </p:cNvPr>
          <p:cNvGrpSpPr/>
          <p:nvPr/>
        </p:nvGrpSpPr>
        <p:grpSpPr>
          <a:xfrm>
            <a:off x="1317072" y="5367249"/>
            <a:ext cx="9441867" cy="1132768"/>
            <a:chOff x="1562782" y="5181859"/>
            <a:chExt cx="8841335" cy="1629711"/>
          </a:xfrm>
        </p:grpSpPr>
        <p:sp>
          <p:nvSpPr>
            <p:cNvPr id="27" name="四角形: 角を丸くする 26">
              <a:extLst>
                <a:ext uri="{FF2B5EF4-FFF2-40B4-BE49-F238E27FC236}">
                  <a16:creationId xmlns:a16="http://schemas.microsoft.com/office/drawing/2014/main" id="{1FEA2844-6138-4B6F-B787-74375741BBBD}"/>
                </a:ext>
              </a:extLst>
            </p:cNvPr>
            <p:cNvSpPr/>
            <p:nvPr/>
          </p:nvSpPr>
          <p:spPr>
            <a:xfrm>
              <a:off x="1562782" y="5181859"/>
              <a:ext cx="8841335" cy="1629711"/>
            </a:xfrm>
            <a:prstGeom prst="round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rgbClr val="8DC8DA"/>
                </a:solidFill>
              </a:endParaRPr>
            </a:p>
          </p:txBody>
        </p:sp>
        <p:sp>
          <p:nvSpPr>
            <p:cNvPr id="25" name="正方形/長方形 24">
              <a:extLst>
                <a:ext uri="{FF2B5EF4-FFF2-40B4-BE49-F238E27FC236}">
                  <a16:creationId xmlns:a16="http://schemas.microsoft.com/office/drawing/2014/main" id="{5BE53EF8-09D0-4989-BDE1-F02CE4CF401C}"/>
                </a:ext>
              </a:extLst>
            </p:cNvPr>
            <p:cNvSpPr/>
            <p:nvPr/>
          </p:nvSpPr>
          <p:spPr>
            <a:xfrm>
              <a:off x="2104467" y="5311890"/>
              <a:ext cx="7757963" cy="954107"/>
            </a:xfrm>
            <a:prstGeom prst="rect">
              <a:avLst/>
            </a:prstGeom>
            <a:ln>
              <a:noFill/>
            </a:ln>
          </p:spPr>
          <p:txBody>
            <a:bodyPr wrap="square">
              <a:spAutoFit/>
            </a:bodyPr>
            <a:lstStyle/>
            <a:p>
              <a:pPr algn="ctr"/>
              <a:r>
                <a:rPr lang="ja-JP" altLang="en-US" sz="2800" dirty="0">
                  <a:solidFill>
                    <a:prstClr val="black"/>
                  </a:solidFill>
                  <a:latin typeface="MS PMincho" charset="-128"/>
                  <a:ea typeface="MS PMincho" charset="-128"/>
                  <a:cs typeface="MS PMincho" charset="-128"/>
                </a:rPr>
                <a:t>アプリのクーポンの方が消費者の内的参照価格が</a:t>
              </a:r>
              <a:endParaRPr lang="en-US" altLang="ja-JP" sz="2800" dirty="0">
                <a:solidFill>
                  <a:prstClr val="black"/>
                </a:solidFill>
                <a:latin typeface="MS PMincho" charset="-128"/>
                <a:ea typeface="MS PMincho" charset="-128"/>
                <a:cs typeface="MS PMincho" charset="-128"/>
              </a:endParaRPr>
            </a:p>
            <a:p>
              <a:pPr algn="ctr"/>
              <a:r>
                <a:rPr lang="ja-JP" altLang="en-US" sz="2800" dirty="0">
                  <a:solidFill>
                    <a:srgbClr val="C00000"/>
                  </a:solidFill>
                  <a:latin typeface="MS PMincho" charset="-128"/>
                  <a:ea typeface="MS PMincho" charset="-128"/>
                  <a:cs typeface="MS PMincho" charset="-128"/>
                </a:rPr>
                <a:t>下がりやすい</a:t>
              </a:r>
              <a:r>
                <a:rPr lang="ja-JP" altLang="en-US" sz="2800" dirty="0">
                  <a:solidFill>
                    <a:prstClr val="black"/>
                  </a:solidFill>
                  <a:latin typeface="MS PMincho" charset="-128"/>
                  <a:ea typeface="MS PMincho" charset="-128"/>
                  <a:cs typeface="MS PMincho" charset="-128"/>
                </a:rPr>
                <a:t>と考えた</a:t>
              </a:r>
              <a:r>
                <a:rPr lang="en-US" altLang="ja-JP" sz="2800" dirty="0">
                  <a:solidFill>
                    <a:prstClr val="black"/>
                  </a:solidFill>
                  <a:latin typeface="MS PMincho" charset="-128"/>
                  <a:ea typeface="MS PMincho" charset="-128"/>
                  <a:cs typeface="MS PMincho" charset="-128"/>
                </a:rPr>
                <a:t>!!!</a:t>
              </a:r>
            </a:p>
          </p:txBody>
        </p:sp>
      </p:grpSp>
      <p:grpSp>
        <p:nvGrpSpPr>
          <p:cNvPr id="5" name="図形グループ 4"/>
          <p:cNvGrpSpPr/>
          <p:nvPr/>
        </p:nvGrpSpPr>
        <p:grpSpPr>
          <a:xfrm>
            <a:off x="6020293" y="3492554"/>
            <a:ext cx="4962250" cy="1265645"/>
            <a:chOff x="7520376" y="3637943"/>
            <a:chExt cx="3652552" cy="1265645"/>
          </a:xfrm>
        </p:grpSpPr>
        <p:sp>
          <p:nvSpPr>
            <p:cNvPr id="17" name="正方形/長方形 16">
              <a:extLst>
                <a:ext uri="{FF2B5EF4-FFF2-40B4-BE49-F238E27FC236}">
                  <a16:creationId xmlns:a16="http://schemas.microsoft.com/office/drawing/2014/main" id="{7F12B03B-CA0A-4273-9A4D-1094C62D9D1E}"/>
                </a:ext>
              </a:extLst>
            </p:cNvPr>
            <p:cNvSpPr/>
            <p:nvPr/>
          </p:nvSpPr>
          <p:spPr>
            <a:xfrm>
              <a:off x="7723259" y="3726650"/>
              <a:ext cx="3449669" cy="1077218"/>
            </a:xfrm>
            <a:prstGeom prst="rect">
              <a:avLst/>
            </a:prstGeom>
            <a:ln w="38100">
              <a:noFill/>
              <a:prstDash val="lgDash"/>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ja-JP" altLang="en-US" sz="2000" dirty="0">
                  <a:latin typeface="MS PMincho" charset="-128"/>
                  <a:ea typeface="MS PMincho" charset="-128"/>
                  <a:cs typeface="MS PMincho" charset="-128"/>
                </a:rPr>
                <a:t>消費者は表示価格とみなすので</a:t>
              </a:r>
              <a:endParaRPr lang="en-US" altLang="ja-JP" sz="2000" dirty="0">
                <a:latin typeface="MS PMincho" charset="-128"/>
                <a:ea typeface="MS PMincho" charset="-128"/>
                <a:cs typeface="MS PMincho" charset="-128"/>
              </a:endParaRPr>
            </a:p>
            <a:p>
              <a:pPr algn="ctr"/>
              <a:r>
                <a:rPr lang="ja-JP" altLang="en-US" sz="2000" dirty="0">
                  <a:latin typeface="MS PMincho" charset="-128"/>
                  <a:ea typeface="MS PMincho" charset="-128"/>
                  <a:cs typeface="MS PMincho" charset="-128"/>
                </a:rPr>
                <a:t>参照価格を</a:t>
              </a:r>
              <a:endParaRPr lang="en-US" altLang="ja-JP" sz="2000" dirty="0">
                <a:latin typeface="MS PMincho" charset="-128"/>
                <a:ea typeface="MS PMincho" charset="-128"/>
                <a:cs typeface="MS PMincho" charset="-128"/>
              </a:endParaRPr>
            </a:p>
            <a:p>
              <a:pPr algn="ctr"/>
              <a:r>
                <a:rPr lang="ja-JP" altLang="en-US" sz="2400" u="sng" dirty="0">
                  <a:solidFill>
                    <a:srgbClr val="C00000"/>
                  </a:solidFill>
                  <a:latin typeface="MS PMincho" charset="-128"/>
                  <a:ea typeface="MS PMincho" charset="-128"/>
                  <a:cs typeface="MS PMincho" charset="-128"/>
                </a:rPr>
                <a:t>低く</a:t>
              </a:r>
              <a:r>
                <a:rPr lang="ja-JP" altLang="en-US" sz="2000" u="sng" dirty="0">
                  <a:latin typeface="MS PMincho" charset="-128"/>
                  <a:ea typeface="MS PMincho" charset="-128"/>
                  <a:cs typeface="MS PMincho" charset="-128"/>
                </a:rPr>
                <a:t>することは少ない</a:t>
              </a:r>
              <a:r>
                <a:rPr lang="ja-JP" altLang="en-US" sz="2000" dirty="0">
                  <a:latin typeface="MS PMincho" charset="-128"/>
                  <a:ea typeface="MS PMincho" charset="-128"/>
                  <a:cs typeface="MS PMincho" charset="-128"/>
                </a:rPr>
                <a:t>。</a:t>
              </a:r>
            </a:p>
          </p:txBody>
        </p:sp>
        <p:sp>
          <p:nvSpPr>
            <p:cNvPr id="4" name="角丸四角形 3"/>
            <p:cNvSpPr/>
            <p:nvPr/>
          </p:nvSpPr>
          <p:spPr>
            <a:xfrm>
              <a:off x="7520376" y="3637943"/>
              <a:ext cx="3652552" cy="1265645"/>
            </a:xfrm>
            <a:prstGeom prst="roundRect">
              <a:avLst/>
            </a:prstGeom>
            <a:noFill/>
            <a:ln w="38100">
              <a:solidFill>
                <a:srgbClr val="AED69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
        <p:nvSpPr>
          <p:cNvPr id="6" name="テキスト ボックス 5"/>
          <p:cNvSpPr txBox="1"/>
          <p:nvPr/>
        </p:nvSpPr>
        <p:spPr>
          <a:xfrm>
            <a:off x="868024" y="1164223"/>
            <a:ext cx="1103187" cy="707886"/>
          </a:xfrm>
          <a:prstGeom prst="rect">
            <a:avLst/>
          </a:prstGeom>
          <a:noFill/>
        </p:spPr>
        <p:txBody>
          <a:bodyPr wrap="none" rtlCol="0">
            <a:spAutoFit/>
          </a:bodyPr>
          <a:lstStyle/>
          <a:p>
            <a:r>
              <a:rPr kumimoji="1" lang="en-US" altLang="ja-JP" sz="4000" b="1" dirty="0">
                <a:latin typeface="MS PMincho" charset="-128"/>
                <a:ea typeface="MS PMincho" charset="-128"/>
                <a:cs typeface="MS PMincho" charset="-128"/>
              </a:rPr>
              <a:t>APP</a:t>
            </a:r>
            <a:endParaRPr kumimoji="1" lang="ja-JP" altLang="en-US" sz="4000" b="1" dirty="0">
              <a:latin typeface="MS PMincho" charset="-128"/>
              <a:ea typeface="MS PMincho" charset="-128"/>
              <a:cs typeface="MS PMincho" charset="-128"/>
            </a:endParaRPr>
          </a:p>
        </p:txBody>
      </p:sp>
      <p:grpSp>
        <p:nvGrpSpPr>
          <p:cNvPr id="8" name="図形グループ 7"/>
          <p:cNvGrpSpPr/>
          <p:nvPr/>
        </p:nvGrpSpPr>
        <p:grpSpPr>
          <a:xfrm>
            <a:off x="6031435" y="1368276"/>
            <a:ext cx="2307662" cy="1963999"/>
            <a:chOff x="5819336" y="1468398"/>
            <a:chExt cx="2364058" cy="1963999"/>
          </a:xfrm>
        </p:grpSpPr>
        <p:sp>
          <p:nvSpPr>
            <p:cNvPr id="9" name="正方形/長方形 8"/>
            <p:cNvSpPr/>
            <p:nvPr/>
          </p:nvSpPr>
          <p:spPr>
            <a:xfrm>
              <a:off x="5865952" y="1468398"/>
              <a:ext cx="2317442" cy="1077218"/>
            </a:xfrm>
            <a:prstGeom prst="rect">
              <a:avLst/>
            </a:prstGeom>
            <a:ln>
              <a:noFill/>
            </a:ln>
          </p:spPr>
          <p:txBody>
            <a:bodyPr wrap="none">
              <a:spAutoFit/>
            </a:bodyPr>
            <a:lstStyle/>
            <a:p>
              <a:r>
                <a:rPr lang="ja-JP" altLang="en-US" dirty="0">
                  <a:latin typeface="MS Mincho" charset="-128"/>
                  <a:ea typeface="MS Mincho" charset="-128"/>
                  <a:cs typeface="MS Mincho" charset="-128"/>
                </a:rPr>
                <a:t>・来店した人など</a:t>
              </a:r>
              <a:endParaRPr lang="en-US" altLang="ja-JP" dirty="0">
                <a:latin typeface="MS Mincho" charset="-128"/>
                <a:ea typeface="MS Mincho" charset="-128"/>
                <a:cs typeface="MS Mincho" charset="-128"/>
              </a:endParaRPr>
            </a:p>
            <a:p>
              <a:r>
                <a:rPr lang="ja-JP" altLang="en-US" dirty="0">
                  <a:latin typeface="MS Mincho" charset="-128"/>
                  <a:ea typeface="MS Mincho" charset="-128"/>
                  <a:cs typeface="MS Mincho" charset="-128"/>
                </a:rPr>
                <a:t>　クーポンの取得が</a:t>
              </a:r>
              <a:endParaRPr lang="en-US" altLang="ja-JP" dirty="0">
                <a:latin typeface="MS Mincho" charset="-128"/>
                <a:ea typeface="MS Mincho" charset="-128"/>
                <a:cs typeface="MS Mincho" charset="-128"/>
              </a:endParaRPr>
            </a:p>
            <a:p>
              <a:r>
                <a:rPr lang="ja-JP" altLang="en-US" sz="2400" dirty="0">
                  <a:solidFill>
                    <a:srgbClr val="FF0000"/>
                  </a:solidFill>
                  <a:latin typeface="MS Mincho" charset="-128"/>
                  <a:ea typeface="MS Mincho" charset="-128"/>
                  <a:cs typeface="MS Mincho" charset="-128"/>
                </a:rPr>
                <a:t>　</a:t>
              </a:r>
              <a:r>
                <a:rPr lang="ja-JP" altLang="en-US" sz="2800" dirty="0">
                  <a:solidFill>
                    <a:srgbClr val="C00000"/>
                  </a:solidFill>
                  <a:latin typeface="MS Mincho" charset="-128"/>
                  <a:ea typeface="MS Mincho" charset="-128"/>
                  <a:cs typeface="MS Mincho" charset="-128"/>
                </a:rPr>
                <a:t>限定的</a:t>
              </a:r>
              <a:endParaRPr lang="ja-JP" altLang="en-US" sz="2800" dirty="0">
                <a:solidFill>
                  <a:srgbClr val="C00000"/>
                </a:solidFill>
              </a:endParaRPr>
            </a:p>
          </p:txBody>
        </p:sp>
        <p:sp>
          <p:nvSpPr>
            <p:cNvPr id="19" name="正方形/長方形 18"/>
            <p:cNvSpPr/>
            <p:nvPr/>
          </p:nvSpPr>
          <p:spPr>
            <a:xfrm>
              <a:off x="5819336" y="2416734"/>
              <a:ext cx="2291167" cy="1015663"/>
            </a:xfrm>
            <a:prstGeom prst="rect">
              <a:avLst/>
            </a:prstGeom>
          </p:spPr>
          <p:txBody>
            <a:bodyPr wrap="none">
              <a:spAutoFit/>
            </a:bodyPr>
            <a:lstStyle/>
            <a:p>
              <a:r>
                <a:rPr lang="ja-JP" altLang="en-US" sz="2000" dirty="0">
                  <a:latin typeface="MS Mincho" charset="-128"/>
                  <a:ea typeface="MS Mincho" charset="-128"/>
                  <a:cs typeface="MS Mincho" charset="-128"/>
                </a:rPr>
                <a:t>・通常の価格では</a:t>
              </a:r>
              <a:endParaRPr lang="en-US" altLang="ja-JP" sz="2000" dirty="0">
                <a:latin typeface="MS Mincho" charset="-128"/>
                <a:ea typeface="MS Mincho" charset="-128"/>
                <a:cs typeface="MS Mincho" charset="-128"/>
              </a:endParaRPr>
            </a:p>
            <a:p>
              <a:r>
                <a:rPr lang="ja-JP" altLang="en-US" sz="2000" dirty="0">
                  <a:latin typeface="MS Mincho" charset="-128"/>
                  <a:ea typeface="MS Mincho" charset="-128"/>
                  <a:cs typeface="MS Mincho" charset="-128"/>
                </a:rPr>
                <a:t>　ないことを</a:t>
              </a:r>
              <a:endParaRPr lang="en-US" altLang="ja-JP" sz="2000" dirty="0">
                <a:latin typeface="MS Mincho" charset="-128"/>
                <a:ea typeface="MS Mincho" charset="-128"/>
                <a:cs typeface="MS Mincho" charset="-128"/>
              </a:endParaRPr>
            </a:p>
            <a:p>
              <a:r>
                <a:rPr lang="ja-JP" altLang="en-US" sz="2000" dirty="0">
                  <a:latin typeface="MS Mincho" charset="-128"/>
                  <a:ea typeface="MS Mincho" charset="-128"/>
                  <a:cs typeface="MS Mincho" charset="-128"/>
                </a:rPr>
                <a:t>　納得させる方法</a:t>
              </a:r>
              <a:endParaRPr lang="en-US" altLang="ja-JP" sz="2000" dirty="0">
                <a:latin typeface="MS Mincho" charset="-128"/>
                <a:ea typeface="MS Mincho" charset="-128"/>
                <a:cs typeface="MS Mincho" charset="-128"/>
              </a:endParaRPr>
            </a:p>
          </p:txBody>
        </p:sp>
      </p:grpSp>
      <p:pic>
        <p:nvPicPr>
          <p:cNvPr id="29" name="図 28">
            <a:extLst>
              <a:ext uri="{FF2B5EF4-FFF2-40B4-BE49-F238E27FC236}">
                <a16:creationId xmlns:a16="http://schemas.microsoft.com/office/drawing/2014/main" id="{E1DF49E9-81BE-4102-976B-8E0A5E15896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452495" y="1876263"/>
            <a:ext cx="552577" cy="815339"/>
          </a:xfrm>
          <a:prstGeom prst="rect">
            <a:avLst/>
          </a:prstGeom>
          <a:effectLst>
            <a:outerShdw blurRad="50800" dist="165100" dir="2280000" algn="tl" rotWithShape="0">
              <a:prstClr val="black">
                <a:alpha val="40000"/>
              </a:prstClr>
            </a:outerShdw>
          </a:effectLst>
        </p:spPr>
      </p:pic>
      <p:pic>
        <p:nvPicPr>
          <p:cNvPr id="30" name="図 29">
            <a:extLst>
              <a:ext uri="{FF2B5EF4-FFF2-40B4-BE49-F238E27FC236}">
                <a16:creationId xmlns:a16="http://schemas.microsoft.com/office/drawing/2014/main" id="{E1DF49E9-81BE-4102-976B-8E0A5E15896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3"/>
          <a:stretch/>
        </p:blipFill>
        <p:spPr>
          <a:xfrm>
            <a:off x="8702348" y="2249610"/>
            <a:ext cx="843787" cy="1155637"/>
          </a:xfrm>
          <a:prstGeom prst="rect">
            <a:avLst/>
          </a:prstGeom>
          <a:effectLst>
            <a:outerShdw blurRad="50800" dist="38100" algn="l" rotWithShape="0">
              <a:prstClr val="black">
                <a:alpha val="40000"/>
              </a:prstClr>
            </a:outerShdw>
          </a:effectLst>
        </p:spPr>
      </p:pic>
      <p:grpSp>
        <p:nvGrpSpPr>
          <p:cNvPr id="31" name="図形グループ 30"/>
          <p:cNvGrpSpPr/>
          <p:nvPr/>
        </p:nvGrpSpPr>
        <p:grpSpPr>
          <a:xfrm>
            <a:off x="849858" y="3465717"/>
            <a:ext cx="4697008" cy="1274726"/>
            <a:chOff x="786597" y="3330334"/>
            <a:chExt cx="4132021" cy="1265208"/>
          </a:xfrm>
        </p:grpSpPr>
        <p:sp>
          <p:nvSpPr>
            <p:cNvPr id="12" name="角丸四角形 11"/>
            <p:cNvSpPr/>
            <p:nvPr/>
          </p:nvSpPr>
          <p:spPr>
            <a:xfrm>
              <a:off x="817777" y="3330334"/>
              <a:ext cx="4069662" cy="1265208"/>
            </a:xfrm>
            <a:prstGeom prst="roundRect">
              <a:avLst/>
            </a:prstGeom>
            <a:solidFill>
              <a:schemeClr val="bg1"/>
            </a:solidFill>
            <a:ln w="38100">
              <a:solidFill>
                <a:srgbClr val="88C3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786597" y="3464175"/>
              <a:ext cx="4132021" cy="1008079"/>
            </a:xfrm>
            <a:prstGeom prst="rect">
              <a:avLst/>
            </a:prstGeom>
            <a:noFill/>
            <a:ln>
              <a:noFill/>
              <a:prstDash val="solid"/>
            </a:ln>
          </p:spPr>
          <p:txBody>
            <a:bodyPr wrap="square">
              <a:spAutoFit/>
            </a:bodyPr>
            <a:lstStyle/>
            <a:p>
              <a:pPr algn="ctr"/>
              <a:r>
                <a:rPr lang="ja-JP" altLang="en-US" dirty="0">
                  <a:latin typeface="MS PMincho" charset="-128"/>
                  <a:ea typeface="MS PMincho" charset="-128"/>
                  <a:cs typeface="MS PMincho" charset="-128"/>
                </a:rPr>
                <a:t>ダウンロードすれば</a:t>
              </a:r>
              <a:endParaRPr lang="en-US" altLang="ja-JP" dirty="0">
                <a:latin typeface="MS PMincho" charset="-128"/>
                <a:ea typeface="MS PMincho" charset="-128"/>
                <a:cs typeface="MS PMincho" charset="-128"/>
              </a:endParaRPr>
            </a:p>
            <a:p>
              <a:pPr algn="ctr"/>
              <a:r>
                <a:rPr lang="ja-JP" altLang="en-US" b="1" dirty="0">
                  <a:solidFill>
                    <a:srgbClr val="C00000"/>
                  </a:solidFill>
                  <a:latin typeface="MS PMincho" charset="-128"/>
                  <a:ea typeface="MS PMincho" charset="-128"/>
                  <a:cs typeface="MS PMincho" charset="-128"/>
                </a:rPr>
                <a:t>いつでも</a:t>
              </a:r>
              <a:r>
                <a:rPr lang="ja-JP" altLang="en-US" dirty="0">
                  <a:latin typeface="MS PMincho" charset="-128"/>
                  <a:ea typeface="MS PMincho" charset="-128"/>
                  <a:cs typeface="MS PMincho" charset="-128"/>
                </a:rPr>
                <a:t>、</a:t>
              </a:r>
              <a:r>
                <a:rPr lang="ja-JP" altLang="en-US" b="1" dirty="0">
                  <a:solidFill>
                    <a:srgbClr val="C00000"/>
                  </a:solidFill>
                  <a:latin typeface="MS PMincho" charset="-128"/>
                  <a:ea typeface="MS PMincho" charset="-128"/>
                  <a:cs typeface="MS PMincho" charset="-128"/>
                </a:rPr>
                <a:t>どこでも</a:t>
              </a:r>
              <a:r>
                <a:rPr lang="ja-JP" altLang="en-US" dirty="0">
                  <a:latin typeface="MS PMincho" charset="-128"/>
                  <a:ea typeface="MS PMincho" charset="-128"/>
                  <a:cs typeface="MS PMincho" charset="-128"/>
                </a:rPr>
                <a:t>クーポンが取得できるため</a:t>
              </a:r>
              <a:endParaRPr lang="en-US" altLang="ja-JP" dirty="0">
                <a:latin typeface="MS PMincho" charset="-128"/>
                <a:ea typeface="MS PMincho" charset="-128"/>
                <a:cs typeface="MS PMincho" charset="-128"/>
              </a:endParaRPr>
            </a:p>
            <a:p>
              <a:pPr algn="ctr"/>
              <a:r>
                <a:rPr lang="ja-JP" altLang="en-US" sz="2400" u="sng" dirty="0">
                  <a:latin typeface="MS PMincho" charset="-128"/>
                  <a:ea typeface="MS PMincho" charset="-128"/>
                  <a:cs typeface="MS PMincho" charset="-128"/>
                </a:rPr>
                <a:t>他店との比較が</a:t>
              </a:r>
              <a:r>
                <a:rPr lang="ja-JP" altLang="en-US" sz="2400" u="sng" dirty="0">
                  <a:solidFill>
                    <a:srgbClr val="C00000"/>
                  </a:solidFill>
                  <a:latin typeface="MS PMincho" charset="-128"/>
                  <a:ea typeface="MS PMincho" charset="-128"/>
                  <a:cs typeface="MS PMincho" charset="-128"/>
                </a:rPr>
                <a:t>容易</a:t>
              </a:r>
            </a:p>
          </p:txBody>
        </p:sp>
      </p:grpSp>
      <p:pic>
        <p:nvPicPr>
          <p:cNvPr id="23" name="図 22"/>
          <p:cNvPicPr>
            <a:picLocks noChangeAspect="1"/>
          </p:cNvPicPr>
          <p:nvPr/>
        </p:nvPicPr>
        <p:blipFill>
          <a:blip r:embed="rId6" cstate="email">
            <a:extLst>
              <a:ext uri="{BEBA8EAE-BF5A-486C-A8C5-ECC9F3942E4B}">
                <a14:imgProps xmlns:a14="http://schemas.microsoft.com/office/drawing/2010/main">
                  <a14:imgLayer r:embed="rId7">
                    <a14:imgEffect>
                      <a14:backgroundRemoval t="0" b="100000" l="0" r="100000">
                        <a14:foregroundMark x1="78188" y1="24167" x2="67114" y2="2778"/>
                        <a14:foregroundMark x1="20134" y1="60278" x2="23154" y2="60833"/>
                        <a14:backgroundMark x1="48322" y1="94167" x2="39933" y2="94167"/>
                        <a14:backgroundMark x1="39262" y1="92500" x2="29195" y2="81111"/>
                        <a14:backgroundMark x1="59732" y1="98056" x2="63758" y2="99722"/>
                      </a14:backgroundRemoval>
                    </a14:imgEffect>
                  </a14:imgLayer>
                </a14:imgProps>
              </a:ext>
              <a:ext uri="{28A0092B-C50C-407E-A947-70E740481C1C}">
                <a14:useLocalDpi xmlns:a14="http://schemas.microsoft.com/office/drawing/2010/main"/>
              </a:ext>
            </a:extLst>
          </a:blip>
          <a:stretch>
            <a:fillRect/>
          </a:stretch>
        </p:blipFill>
        <p:spPr>
          <a:xfrm flipH="1">
            <a:off x="1103595" y="1914631"/>
            <a:ext cx="1365306" cy="1696624"/>
          </a:xfrm>
          <a:prstGeom prst="rect">
            <a:avLst/>
          </a:prstGeom>
          <a:ln>
            <a:noFill/>
          </a:ln>
          <a:effectLst>
            <a:outerShdw blurRad="127000" dist="190500" dir="7620000" algn="tr" rotWithShape="0">
              <a:prstClr val="black">
                <a:alpha val="40000"/>
              </a:prstClr>
            </a:outerShdw>
          </a:effectLst>
        </p:spPr>
      </p:pic>
      <p:sp>
        <p:nvSpPr>
          <p:cNvPr id="35" name="角丸四角形吹き出し 34"/>
          <p:cNvSpPr/>
          <p:nvPr/>
        </p:nvSpPr>
        <p:spPr>
          <a:xfrm rot="16200000" flipH="1">
            <a:off x="6172087" y="1156044"/>
            <a:ext cx="2021819" cy="2388465"/>
          </a:xfrm>
          <a:prstGeom prst="wedgeRoundRectCallout">
            <a:avLst>
              <a:gd name="adj1" fmla="val -26461"/>
              <a:gd name="adj2" fmla="val 62009"/>
              <a:gd name="adj3" fmla="val 16667"/>
            </a:avLst>
          </a:prstGeom>
          <a:noFill/>
          <a:ln w="38100">
            <a:solidFill>
              <a:srgbClr val="AED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nvGrpSpPr>
          <p:cNvPr id="20" name="図形グループ 19"/>
          <p:cNvGrpSpPr/>
          <p:nvPr/>
        </p:nvGrpSpPr>
        <p:grpSpPr>
          <a:xfrm>
            <a:off x="2404052" y="1339366"/>
            <a:ext cx="3094336" cy="2053613"/>
            <a:chOff x="2190463" y="1246589"/>
            <a:chExt cx="3550746" cy="2119245"/>
          </a:xfrm>
        </p:grpSpPr>
        <p:sp>
          <p:nvSpPr>
            <p:cNvPr id="24" name="正方形/長方形 23"/>
            <p:cNvSpPr/>
            <p:nvPr/>
          </p:nvSpPr>
          <p:spPr>
            <a:xfrm>
              <a:off x="2190463" y="2537818"/>
              <a:ext cx="3283060" cy="730510"/>
            </a:xfrm>
            <a:prstGeom prst="rect">
              <a:avLst/>
            </a:prstGeom>
          </p:spPr>
          <p:txBody>
            <a:bodyPr wrap="square">
              <a:spAutoFit/>
            </a:bodyPr>
            <a:lstStyle/>
            <a:p>
              <a:pPr algn="ctr"/>
              <a:r>
                <a:rPr lang="ja-JP" altLang="en-US" sz="2000" b="1" dirty="0">
                  <a:latin typeface="MS PMincho" charset="-128"/>
                  <a:ea typeface="MS PMincho" charset="-128"/>
                  <a:cs typeface="MS PMincho" charset="-128"/>
                </a:rPr>
                <a:t>　他店のアプリで</a:t>
              </a:r>
              <a:endParaRPr lang="en-US" altLang="ja-JP" sz="2000" b="1" dirty="0">
                <a:latin typeface="MS PMincho" charset="-128"/>
                <a:ea typeface="MS PMincho" charset="-128"/>
                <a:cs typeface="MS PMincho" charset="-128"/>
              </a:endParaRPr>
            </a:p>
            <a:p>
              <a:pPr algn="ctr"/>
              <a:r>
                <a:rPr lang="ja-JP" altLang="en-US" sz="2000" b="1" dirty="0">
                  <a:latin typeface="MS PMincho" charset="-128"/>
                  <a:ea typeface="MS PMincho" charset="-128"/>
                  <a:cs typeface="MS PMincho" charset="-128"/>
                </a:rPr>
                <a:t>　　　比較をしてみよう！</a:t>
              </a:r>
            </a:p>
          </p:txBody>
        </p:sp>
        <p:sp>
          <p:nvSpPr>
            <p:cNvPr id="26" name="正方形/長方形 25"/>
            <p:cNvSpPr/>
            <p:nvPr/>
          </p:nvSpPr>
          <p:spPr>
            <a:xfrm>
              <a:off x="2473834" y="1320704"/>
              <a:ext cx="2979826" cy="717526"/>
            </a:xfrm>
            <a:prstGeom prst="rect">
              <a:avLst/>
            </a:prstGeom>
          </p:spPr>
          <p:txBody>
            <a:bodyPr wrap="square">
              <a:spAutoFit/>
            </a:bodyPr>
            <a:lstStyle/>
            <a:p>
              <a:r>
                <a:rPr lang="ja-JP" altLang="en-US" sz="2000" dirty="0">
                  <a:latin typeface="MS PMincho" charset="-128"/>
                  <a:ea typeface="MS PMincho" charset="-128"/>
                  <a:cs typeface="MS PMincho" charset="-128"/>
                </a:rPr>
                <a:t>　　この店より良い</a:t>
              </a:r>
              <a:endParaRPr lang="en-US" altLang="ja-JP" sz="2000" dirty="0">
                <a:latin typeface="MS PMincho" charset="-128"/>
                <a:ea typeface="MS PMincho" charset="-128"/>
                <a:cs typeface="MS PMincho" charset="-128"/>
              </a:endParaRPr>
            </a:p>
            <a:p>
              <a:r>
                <a:rPr lang="ja-JP" altLang="en-US" sz="2000" dirty="0">
                  <a:latin typeface="MS PMincho" charset="-128"/>
                  <a:ea typeface="MS PMincho" charset="-128"/>
                  <a:cs typeface="MS PMincho" charset="-128"/>
                </a:rPr>
                <a:t>　クーポンないかな～</a:t>
              </a:r>
              <a:endParaRPr lang="ja-JP" altLang="en-US" sz="3200" dirty="0">
                <a:latin typeface="MS PMincho" charset="-128"/>
                <a:ea typeface="MS PMincho" charset="-128"/>
                <a:cs typeface="MS PMincho" charset="-128"/>
              </a:endParaRPr>
            </a:p>
          </p:txBody>
        </p:sp>
        <p:sp>
          <p:nvSpPr>
            <p:cNvPr id="32" name="下矢印 31"/>
            <p:cNvSpPr/>
            <p:nvPr/>
          </p:nvSpPr>
          <p:spPr>
            <a:xfrm>
              <a:off x="3819671" y="2069839"/>
              <a:ext cx="238679" cy="479183"/>
            </a:xfrm>
            <a:prstGeom prst="downArrow">
              <a:avLst>
                <a:gd name="adj1" fmla="val 18941"/>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7" name="角丸四角形吹き出し 6"/>
            <p:cNvSpPr/>
            <p:nvPr/>
          </p:nvSpPr>
          <p:spPr>
            <a:xfrm rot="5400000">
              <a:off x="3098266" y="745749"/>
              <a:ext cx="2119245" cy="3120926"/>
            </a:xfrm>
            <a:prstGeom prst="wedgeRoundRectCallout">
              <a:avLst>
                <a:gd name="adj1" fmla="val 13575"/>
                <a:gd name="adj2" fmla="val 64289"/>
                <a:gd name="adj3" fmla="val 16667"/>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nvGrpSpPr>
            <p:cNvPr id="18" name="図形グループ 17"/>
            <p:cNvGrpSpPr/>
            <p:nvPr/>
          </p:nvGrpSpPr>
          <p:grpSpPr>
            <a:xfrm>
              <a:off x="4962809" y="1319938"/>
              <a:ext cx="778400" cy="1015663"/>
              <a:chOff x="4909066" y="1457961"/>
              <a:chExt cx="778400" cy="1015663"/>
            </a:xfrm>
          </p:grpSpPr>
          <p:sp>
            <p:nvSpPr>
              <p:cNvPr id="14" name="正方形/長方形 13"/>
              <p:cNvSpPr/>
              <p:nvPr/>
            </p:nvSpPr>
            <p:spPr>
              <a:xfrm>
                <a:off x="4909066" y="1457961"/>
                <a:ext cx="611065" cy="1015663"/>
              </a:xfrm>
              <a:prstGeom prst="rect">
                <a:avLst/>
              </a:prstGeom>
            </p:spPr>
            <p:txBody>
              <a:bodyPr wrap="none">
                <a:spAutoFit/>
              </a:bodyPr>
              <a:lstStyle/>
              <a:p>
                <a:r>
                  <a:rPr lang="ja-JP" altLang="en-US" sz="6000" dirty="0">
                    <a:latin typeface="MS PMincho" charset="-128"/>
                    <a:ea typeface="MS PMincho" charset="-128"/>
                    <a:cs typeface="MS PMincho" charset="-128"/>
                  </a:rPr>
                  <a:t>☹</a:t>
                </a:r>
              </a:p>
            </p:txBody>
          </p:sp>
          <p:sp>
            <p:nvSpPr>
              <p:cNvPr id="16" name="テキスト ボックス 15"/>
              <p:cNvSpPr txBox="1"/>
              <p:nvPr/>
            </p:nvSpPr>
            <p:spPr>
              <a:xfrm>
                <a:off x="5271968" y="1534995"/>
                <a:ext cx="415498" cy="369332"/>
              </a:xfrm>
              <a:prstGeom prst="rect">
                <a:avLst/>
              </a:prstGeom>
              <a:noFill/>
            </p:spPr>
            <p:txBody>
              <a:bodyPr wrap="none" rtlCol="0">
                <a:spAutoFit/>
              </a:bodyPr>
              <a:lstStyle/>
              <a:p>
                <a:r>
                  <a:rPr kumimoji="1" lang="ja-JP" altLang="en-US"/>
                  <a:t>？</a:t>
                </a:r>
              </a:p>
            </p:txBody>
          </p:sp>
        </p:grpSp>
      </p:grpSp>
      <p:sp>
        <p:nvSpPr>
          <p:cNvPr id="21" name="山形 20"/>
          <p:cNvSpPr/>
          <p:nvPr/>
        </p:nvSpPr>
        <p:spPr>
          <a:xfrm rot="5400000">
            <a:off x="5505906" y="2653621"/>
            <a:ext cx="483982" cy="5057340"/>
          </a:xfrm>
          <a:prstGeom prst="chevron">
            <a:avLst>
              <a:gd name="adj" fmla="val 9043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42" name="正方形/長方形 41"/>
          <p:cNvSpPr/>
          <p:nvPr/>
        </p:nvSpPr>
        <p:spPr>
          <a:xfrm>
            <a:off x="5456964" y="1048240"/>
            <a:ext cx="543739" cy="523220"/>
          </a:xfrm>
          <a:prstGeom prst="rect">
            <a:avLst/>
          </a:prstGeom>
        </p:spPr>
        <p:txBody>
          <a:bodyPr wrap="none">
            <a:spAutoFit/>
          </a:bodyPr>
          <a:lstStyle/>
          <a:p>
            <a:r>
              <a:rPr lang="ja-JP" altLang="en-US" sz="2800">
                <a:latin typeface="MS PMincho" charset="-128"/>
                <a:ea typeface="MS PMincho" charset="-128"/>
                <a:cs typeface="MS PMincho" charset="-128"/>
              </a:rPr>
              <a:t>❶</a:t>
            </a:r>
            <a:endParaRPr lang="ja-JP" altLang="en-US" sz="2800"/>
          </a:p>
        </p:txBody>
      </p:sp>
      <p:grpSp>
        <p:nvGrpSpPr>
          <p:cNvPr id="33" name="図形グループ 32"/>
          <p:cNvGrpSpPr/>
          <p:nvPr/>
        </p:nvGrpSpPr>
        <p:grpSpPr>
          <a:xfrm>
            <a:off x="5452099" y="3223234"/>
            <a:ext cx="648868" cy="646331"/>
            <a:chOff x="255241" y="5517729"/>
            <a:chExt cx="648868" cy="646331"/>
          </a:xfrm>
        </p:grpSpPr>
        <p:sp>
          <p:nvSpPr>
            <p:cNvPr id="22" name="テキスト ボックス 21"/>
            <p:cNvSpPr txBox="1"/>
            <p:nvPr/>
          </p:nvSpPr>
          <p:spPr>
            <a:xfrm>
              <a:off x="255241" y="5524967"/>
              <a:ext cx="595035" cy="584775"/>
            </a:xfrm>
            <a:prstGeom prst="rect">
              <a:avLst/>
            </a:prstGeom>
            <a:noFill/>
          </p:spPr>
          <p:txBody>
            <a:bodyPr wrap="none" rtlCol="0">
              <a:spAutoFit/>
            </a:bodyPr>
            <a:lstStyle/>
            <a:p>
              <a:r>
                <a:rPr kumimoji="1" lang="ja-JP" altLang="en-US" sz="3200" dirty="0">
                  <a:solidFill>
                    <a:schemeClr val="bg1"/>
                  </a:solidFill>
                </a:rPr>
                <a:t>●</a:t>
              </a:r>
            </a:p>
          </p:txBody>
        </p:sp>
        <p:grpSp>
          <p:nvGrpSpPr>
            <p:cNvPr id="46" name="図形グループ 45"/>
            <p:cNvGrpSpPr/>
            <p:nvPr/>
          </p:nvGrpSpPr>
          <p:grpSpPr>
            <a:xfrm>
              <a:off x="257778" y="5517729"/>
              <a:ext cx="646331" cy="646331"/>
              <a:chOff x="284466" y="4899675"/>
              <a:chExt cx="646331" cy="646331"/>
            </a:xfrm>
          </p:grpSpPr>
          <p:sp>
            <p:nvSpPr>
              <p:cNvPr id="45" name="テキスト ボックス 44"/>
              <p:cNvSpPr txBox="1"/>
              <p:nvPr/>
            </p:nvSpPr>
            <p:spPr>
              <a:xfrm>
                <a:off x="396998" y="4977515"/>
                <a:ext cx="479618" cy="461665"/>
              </a:xfrm>
              <a:prstGeom prst="rect">
                <a:avLst/>
              </a:prstGeom>
              <a:noFill/>
            </p:spPr>
            <p:txBody>
              <a:bodyPr wrap="square" rtlCol="0">
                <a:spAutoFit/>
              </a:bodyPr>
              <a:lstStyle/>
              <a:p>
                <a:r>
                  <a:rPr kumimoji="1" lang="ja-JP" altLang="en-US" sz="2400" dirty="0">
                    <a:solidFill>
                      <a:schemeClr val="bg1"/>
                    </a:solidFill>
                  </a:rPr>
                  <a:t>●</a:t>
                </a:r>
              </a:p>
            </p:txBody>
          </p:sp>
          <p:sp>
            <p:nvSpPr>
              <p:cNvPr id="40" name="テキスト ボックス 39"/>
              <p:cNvSpPr txBox="1"/>
              <p:nvPr/>
            </p:nvSpPr>
            <p:spPr>
              <a:xfrm>
                <a:off x="284466" y="4899675"/>
                <a:ext cx="646331" cy="646331"/>
              </a:xfrm>
              <a:prstGeom prst="rect">
                <a:avLst/>
              </a:prstGeom>
              <a:noFill/>
            </p:spPr>
            <p:txBody>
              <a:bodyPr wrap="none" rtlCol="0">
                <a:spAutoFit/>
              </a:bodyPr>
              <a:lstStyle/>
              <a:p>
                <a:r>
                  <a:rPr kumimoji="1" lang="ja-JP" altLang="en-US" sz="3600" dirty="0"/>
                  <a:t>❷</a:t>
                </a:r>
                <a:endParaRPr kumimoji="1" lang="ja-JP" altLang="en-US" sz="2400" dirty="0"/>
              </a:p>
            </p:txBody>
          </p:sp>
        </p:grpSp>
      </p:grpSp>
      <p:sp>
        <p:nvSpPr>
          <p:cNvPr id="47" name="テキスト ボックス 46"/>
          <p:cNvSpPr txBox="1"/>
          <p:nvPr/>
        </p:nvSpPr>
        <p:spPr>
          <a:xfrm>
            <a:off x="8775780" y="6324153"/>
            <a:ext cx="2412840" cy="261610"/>
          </a:xfrm>
          <a:prstGeom prst="rect">
            <a:avLst/>
          </a:prstGeom>
          <a:noFill/>
        </p:spPr>
        <p:txBody>
          <a:bodyPr wrap="none" rtlCol="0">
            <a:spAutoFit/>
          </a:bodyPr>
          <a:lstStyle/>
          <a:p>
            <a:r>
              <a:rPr kumimoji="1" lang="ja-JP" altLang="en-US" sz="1100" dirty="0"/>
              <a:t>マーケティング価格戦略　上田隆穂著</a:t>
            </a:r>
          </a:p>
        </p:txBody>
      </p:sp>
    </p:spTree>
    <p:extLst>
      <p:ext uri="{BB962C8B-B14F-4D97-AF65-F5344CB8AC3E}">
        <p14:creationId xmlns:p14="http://schemas.microsoft.com/office/powerpoint/2010/main" val="15129956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37</a:t>
            </a:fld>
            <a:endParaRPr kumimoji="1" lang="ja-JP" altLang="en-US" dirty="0"/>
          </a:p>
        </p:txBody>
      </p:sp>
      <p:sp>
        <p:nvSpPr>
          <p:cNvPr id="5" name="テキスト ボックス 4"/>
          <p:cNvSpPr txBox="1"/>
          <p:nvPr/>
        </p:nvSpPr>
        <p:spPr>
          <a:xfrm>
            <a:off x="1568487" y="2975535"/>
            <a:ext cx="9212778" cy="1077218"/>
          </a:xfrm>
          <a:prstGeom prst="rect">
            <a:avLst/>
          </a:prstGeom>
          <a:noFill/>
        </p:spPr>
        <p:txBody>
          <a:bodyPr wrap="none" rtlCol="0">
            <a:spAutoFit/>
          </a:bodyPr>
          <a:lstStyle/>
          <a:p>
            <a:pPr algn="ctr"/>
            <a:r>
              <a:rPr kumimoji="1" lang="ja-JP" altLang="en-US" sz="3200" dirty="0">
                <a:latin typeface="HGSMinchoE" charset="-128"/>
                <a:ea typeface="HGSMinchoE" charset="-128"/>
                <a:cs typeface="HGSMinchoE" charset="-128"/>
              </a:rPr>
              <a:t>コーポレートアプリのクーポン</a:t>
            </a:r>
            <a:r>
              <a:rPr lang="ja-JP" altLang="en-US" sz="3200" dirty="0">
                <a:latin typeface="HGSMinchoE" charset="-128"/>
                <a:ea typeface="HGSMinchoE" charset="-128"/>
                <a:cs typeface="HGSMinchoE" charset="-128"/>
              </a:rPr>
              <a:t>を持っている人は</a:t>
            </a:r>
            <a:endParaRPr lang="en-US" altLang="ja-JP" sz="3200" dirty="0">
              <a:latin typeface="HGSMinchoE" charset="-128"/>
              <a:ea typeface="HGSMinchoE" charset="-128"/>
              <a:cs typeface="HGSMinchoE" charset="-128"/>
            </a:endParaRPr>
          </a:p>
          <a:p>
            <a:pPr algn="ctr"/>
            <a:r>
              <a:rPr lang="ja-JP" altLang="en-US" sz="3200" dirty="0">
                <a:latin typeface="HGSMinchoE" charset="-128"/>
                <a:ea typeface="HGSMinchoE" charset="-128"/>
                <a:cs typeface="HGSMinchoE" charset="-128"/>
              </a:rPr>
              <a:t>持っていない人に比べて</a:t>
            </a:r>
            <a:r>
              <a:rPr kumimoji="1" lang="ja-JP" altLang="en-US" sz="3200" dirty="0">
                <a:latin typeface="HGSMinchoE" charset="-128"/>
                <a:ea typeface="HGSMinchoE" charset="-128"/>
                <a:cs typeface="HGSMinchoE" charset="-128"/>
              </a:rPr>
              <a:t>内的参照価格が下がる</a:t>
            </a:r>
            <a:endParaRPr kumimoji="1" lang="en-US" altLang="ja-JP" sz="3200" dirty="0">
              <a:latin typeface="HGSMinchoE" charset="-128"/>
              <a:ea typeface="HGSMinchoE" charset="-128"/>
              <a:cs typeface="HGSMinchoE" charset="-128"/>
            </a:endParaRPr>
          </a:p>
        </p:txBody>
      </p:sp>
      <p:sp>
        <p:nvSpPr>
          <p:cNvPr id="2" name="テキスト ボックス 1"/>
          <p:cNvSpPr txBox="1"/>
          <p:nvPr/>
        </p:nvSpPr>
        <p:spPr>
          <a:xfrm>
            <a:off x="1102659" y="1196788"/>
            <a:ext cx="2262158" cy="923330"/>
          </a:xfrm>
          <a:prstGeom prst="rect">
            <a:avLst/>
          </a:prstGeom>
          <a:noFill/>
        </p:spPr>
        <p:txBody>
          <a:bodyPr wrap="none" rtlCol="0">
            <a:spAutoFit/>
          </a:bodyPr>
          <a:lstStyle/>
          <a:p>
            <a:r>
              <a:rPr kumimoji="1" lang="ja-JP" altLang="en-US" sz="5400">
                <a:latin typeface="HGSMinchoE" charset="-128"/>
                <a:ea typeface="HGSMinchoE" charset="-128"/>
                <a:cs typeface="HGSMinchoE" charset="-128"/>
              </a:rPr>
              <a:t>仮説１</a:t>
            </a:r>
          </a:p>
        </p:txBody>
      </p:sp>
    </p:spTree>
    <p:extLst>
      <p:ext uri="{BB962C8B-B14F-4D97-AF65-F5344CB8AC3E}">
        <p14:creationId xmlns:p14="http://schemas.microsoft.com/office/powerpoint/2010/main" val="20492083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38</a:t>
            </a:fld>
            <a:endParaRPr kumimoji="1" lang="ja-JP" altLang="en-US" dirty="0"/>
          </a:p>
        </p:txBody>
      </p:sp>
      <p:sp>
        <p:nvSpPr>
          <p:cNvPr id="3" name="テキスト ボックス 2"/>
          <p:cNvSpPr txBox="1"/>
          <p:nvPr/>
        </p:nvSpPr>
        <p:spPr>
          <a:xfrm>
            <a:off x="493295" y="529389"/>
            <a:ext cx="2236510" cy="707886"/>
          </a:xfrm>
          <a:prstGeom prst="rect">
            <a:avLst/>
          </a:prstGeom>
          <a:noFill/>
        </p:spPr>
        <p:txBody>
          <a:bodyPr wrap="none" rtlCol="0">
            <a:spAutoFit/>
          </a:bodyPr>
          <a:lstStyle/>
          <a:p>
            <a:r>
              <a:rPr kumimoji="1" lang="ja-JP" altLang="en-US" sz="4000">
                <a:latin typeface="HGPMinchoE" charset="-128"/>
                <a:ea typeface="HGPMinchoE" charset="-128"/>
                <a:cs typeface="HGPMinchoE" charset="-128"/>
              </a:rPr>
              <a:t>調査概要</a:t>
            </a:r>
          </a:p>
        </p:txBody>
      </p:sp>
      <p:sp>
        <p:nvSpPr>
          <p:cNvPr id="4" name="テキスト ボックス 3"/>
          <p:cNvSpPr txBox="1"/>
          <p:nvPr/>
        </p:nvSpPr>
        <p:spPr>
          <a:xfrm>
            <a:off x="1611550" y="2177110"/>
            <a:ext cx="8634095" cy="3477875"/>
          </a:xfrm>
          <a:prstGeom prst="rect">
            <a:avLst/>
          </a:prstGeom>
          <a:noFill/>
        </p:spPr>
        <p:txBody>
          <a:bodyPr wrap="none" rtlCol="0">
            <a:spAutoFit/>
          </a:bodyPr>
          <a:lstStyle/>
          <a:p>
            <a:pPr algn="just"/>
            <a:r>
              <a:rPr lang="ja-JP" altLang="en-US" sz="2000" dirty="0">
                <a:latin typeface="MS PMincho" charset="-128"/>
                <a:ea typeface="MS PMincho" charset="-128"/>
                <a:cs typeface="MS PMincho" charset="-128"/>
              </a:rPr>
              <a:t>調査目的</a:t>
            </a:r>
            <a:r>
              <a:rPr lang="en-US" altLang="ja-JP" sz="2000" dirty="0">
                <a:latin typeface="MS PMincho" charset="-128"/>
                <a:ea typeface="MS PMincho" charset="-128"/>
                <a:cs typeface="MS PMincho" charset="-128"/>
              </a:rPr>
              <a:t>  </a:t>
            </a:r>
            <a:r>
              <a:rPr lang="ja-JP" altLang="en-US" sz="2000" dirty="0">
                <a:latin typeface="MS PMincho" charset="-128"/>
                <a:ea typeface="MS PMincho" charset="-128"/>
                <a:cs typeface="MS PMincho" charset="-128"/>
              </a:rPr>
              <a:t>　　　アプリのクーポンの使用頻度と内的参照価格の関係性について</a:t>
            </a:r>
            <a:endParaRPr lang="en-US" altLang="ja-JP" sz="2000" dirty="0">
              <a:latin typeface="MS PMincho" charset="-128"/>
              <a:ea typeface="MS PMincho" charset="-128"/>
              <a:cs typeface="MS PMincho" charset="-128"/>
            </a:endParaRPr>
          </a:p>
          <a:p>
            <a:pPr algn="just"/>
            <a:endParaRPr lang="en-US" altLang="ja-JP" sz="2000" dirty="0">
              <a:latin typeface="MS PMincho" charset="-128"/>
              <a:ea typeface="MS PMincho" charset="-128"/>
              <a:cs typeface="MS PMincho" charset="-128"/>
            </a:endParaRPr>
          </a:p>
          <a:p>
            <a:pPr algn="just"/>
            <a:r>
              <a:rPr lang="ja-JP" altLang="en-US" sz="2000" dirty="0">
                <a:latin typeface="MS PMincho" charset="-128"/>
                <a:ea typeface="MS PMincho" charset="-128"/>
                <a:cs typeface="MS PMincho" charset="-128"/>
              </a:rPr>
              <a:t>調査対象　　　　</a:t>
            </a:r>
            <a:r>
              <a:rPr lang="en-US" altLang="ja-JP" sz="2000" dirty="0">
                <a:latin typeface="MS PMincho" charset="-128"/>
                <a:ea typeface="MS PMincho" charset="-128"/>
                <a:cs typeface="MS PMincho" charset="-128"/>
              </a:rPr>
              <a:t> 10〜60</a:t>
            </a:r>
            <a:r>
              <a:rPr lang="ja-JP" altLang="en-US" sz="2000" dirty="0">
                <a:latin typeface="MS PMincho" charset="-128"/>
                <a:ea typeface="MS PMincho" charset="-128"/>
                <a:cs typeface="MS PMincho" charset="-128"/>
              </a:rPr>
              <a:t>代の男女</a:t>
            </a:r>
            <a:endParaRPr lang="en-US" altLang="ja-JP" sz="2000" dirty="0">
              <a:latin typeface="MS PMincho" charset="-128"/>
              <a:ea typeface="MS PMincho" charset="-128"/>
              <a:cs typeface="MS PMincho" charset="-128"/>
            </a:endParaRPr>
          </a:p>
          <a:p>
            <a:pPr algn="just"/>
            <a:endParaRPr lang="en-US" altLang="ja-JP" sz="2000" dirty="0">
              <a:latin typeface="MS PMincho" charset="-128"/>
              <a:ea typeface="MS PMincho" charset="-128"/>
              <a:cs typeface="MS PMincho" charset="-128"/>
            </a:endParaRPr>
          </a:p>
          <a:p>
            <a:pPr algn="just"/>
            <a:r>
              <a:rPr lang="ja-JP" altLang="en-US" sz="2000" dirty="0">
                <a:latin typeface="MS PMincho" charset="-128"/>
                <a:ea typeface="MS PMincho" charset="-128"/>
                <a:cs typeface="MS PMincho" charset="-128"/>
              </a:rPr>
              <a:t>調査期間　　</a:t>
            </a:r>
            <a:r>
              <a:rPr lang="en-US" altLang="ja-JP" sz="2000" dirty="0">
                <a:latin typeface="MS PMincho" charset="-128"/>
                <a:ea typeface="MS PMincho" charset="-128"/>
                <a:cs typeface="MS PMincho" charset="-128"/>
              </a:rPr>
              <a:t> </a:t>
            </a:r>
            <a:r>
              <a:rPr lang="ja-JP" altLang="en-US" sz="2000" dirty="0">
                <a:latin typeface="MS PMincho" charset="-128"/>
                <a:ea typeface="MS PMincho" charset="-128"/>
                <a:cs typeface="MS PMincho" charset="-128"/>
              </a:rPr>
              <a:t>　　</a:t>
            </a:r>
            <a:r>
              <a:rPr lang="en-US" altLang="ja-JP" sz="2000" dirty="0">
                <a:latin typeface="MS PMincho" charset="-128"/>
                <a:ea typeface="MS PMincho" charset="-128"/>
                <a:cs typeface="MS PMincho" charset="-128"/>
              </a:rPr>
              <a:t>2017</a:t>
            </a:r>
            <a:r>
              <a:rPr lang="ja-JP" altLang="en-US" sz="2000" dirty="0">
                <a:latin typeface="MS PMincho" charset="-128"/>
                <a:ea typeface="MS PMincho" charset="-128"/>
                <a:cs typeface="MS PMincho" charset="-128"/>
              </a:rPr>
              <a:t>年　</a:t>
            </a:r>
            <a:r>
              <a:rPr lang="en-US" altLang="ja-JP" sz="2000" dirty="0">
                <a:latin typeface="MS PMincho" charset="-128"/>
                <a:ea typeface="MS PMincho" charset="-128"/>
                <a:cs typeface="MS PMincho" charset="-128"/>
              </a:rPr>
              <a:t>12</a:t>
            </a:r>
            <a:r>
              <a:rPr lang="ja-JP" altLang="en-US" sz="2000" dirty="0">
                <a:latin typeface="MS PMincho" charset="-128"/>
                <a:ea typeface="MS PMincho" charset="-128"/>
                <a:cs typeface="MS PMincho" charset="-128"/>
              </a:rPr>
              <a:t>月</a:t>
            </a:r>
            <a:r>
              <a:rPr lang="en-US" altLang="ja-JP" sz="2000" dirty="0">
                <a:latin typeface="MS PMincho" charset="-128"/>
                <a:ea typeface="MS PMincho" charset="-128"/>
                <a:cs typeface="MS PMincho" charset="-128"/>
              </a:rPr>
              <a:t>6</a:t>
            </a:r>
            <a:r>
              <a:rPr lang="ja-JP" altLang="en-US" sz="2000" dirty="0">
                <a:latin typeface="MS PMincho" charset="-128"/>
                <a:ea typeface="MS PMincho" charset="-128"/>
                <a:cs typeface="MS PMincho" charset="-128"/>
              </a:rPr>
              <a:t>日</a:t>
            </a:r>
            <a:r>
              <a:rPr lang="en-US" altLang="ja-JP" sz="2000" dirty="0">
                <a:latin typeface="MS PMincho" charset="-128"/>
                <a:ea typeface="MS PMincho" charset="-128"/>
                <a:cs typeface="MS PMincho" charset="-128"/>
              </a:rPr>
              <a:t>〜12</a:t>
            </a:r>
            <a:r>
              <a:rPr lang="ja-JP" altLang="en-US" sz="2000" dirty="0">
                <a:latin typeface="MS PMincho" charset="-128"/>
                <a:ea typeface="MS PMincho" charset="-128"/>
                <a:cs typeface="MS PMincho" charset="-128"/>
              </a:rPr>
              <a:t>月</a:t>
            </a:r>
            <a:r>
              <a:rPr lang="en-US" altLang="ja-JP" sz="2000" dirty="0">
                <a:latin typeface="MS PMincho" charset="-128"/>
                <a:ea typeface="MS PMincho" charset="-128"/>
                <a:cs typeface="MS PMincho" charset="-128"/>
              </a:rPr>
              <a:t>13</a:t>
            </a:r>
            <a:r>
              <a:rPr lang="ja-JP" altLang="en-US" sz="2000" dirty="0">
                <a:latin typeface="MS PMincho" charset="-128"/>
                <a:ea typeface="MS PMincho" charset="-128"/>
                <a:cs typeface="MS PMincho" charset="-128"/>
              </a:rPr>
              <a:t>日</a:t>
            </a:r>
            <a:endParaRPr lang="en-US" altLang="ja-JP" sz="2000" dirty="0">
              <a:latin typeface="MS PMincho" charset="-128"/>
              <a:ea typeface="MS PMincho" charset="-128"/>
              <a:cs typeface="MS PMincho" charset="-128"/>
            </a:endParaRPr>
          </a:p>
          <a:p>
            <a:pPr algn="just"/>
            <a:endParaRPr lang="en-US" altLang="ja-JP" sz="2000" dirty="0">
              <a:latin typeface="MS PMincho" charset="-128"/>
              <a:ea typeface="MS PMincho" charset="-128"/>
              <a:cs typeface="MS PMincho" charset="-128"/>
            </a:endParaRPr>
          </a:p>
          <a:p>
            <a:pPr algn="just"/>
            <a:r>
              <a:rPr lang="ja-JP" altLang="en-US" sz="2000" dirty="0">
                <a:latin typeface="MS PMincho" charset="-128"/>
                <a:ea typeface="MS PMincho" charset="-128"/>
                <a:cs typeface="MS PMincho" charset="-128"/>
              </a:rPr>
              <a:t>調査方法　　</a:t>
            </a:r>
            <a:r>
              <a:rPr lang="en-US" altLang="ja-JP" sz="2000" dirty="0">
                <a:latin typeface="MS PMincho" charset="-128"/>
                <a:ea typeface="MS PMincho" charset="-128"/>
                <a:cs typeface="MS PMincho" charset="-128"/>
              </a:rPr>
              <a:t> </a:t>
            </a:r>
            <a:r>
              <a:rPr lang="ja-JP" altLang="en-US" sz="2000" dirty="0">
                <a:latin typeface="MS PMincho" charset="-128"/>
                <a:ea typeface="MS PMincho" charset="-128"/>
                <a:cs typeface="MS PMincho" charset="-128"/>
              </a:rPr>
              <a:t>　　紙面によるアンケート調査</a:t>
            </a:r>
            <a:endParaRPr lang="en-US" altLang="ja-JP" sz="2000" dirty="0">
              <a:latin typeface="MS PMincho" charset="-128"/>
              <a:ea typeface="MS PMincho" charset="-128"/>
              <a:cs typeface="MS PMincho" charset="-128"/>
            </a:endParaRPr>
          </a:p>
          <a:p>
            <a:pPr algn="just"/>
            <a:endParaRPr lang="en-US" altLang="ja-JP" sz="2000" dirty="0">
              <a:latin typeface="MS PMincho" charset="-128"/>
              <a:ea typeface="MS PMincho" charset="-128"/>
              <a:cs typeface="MS PMincho" charset="-128"/>
            </a:endParaRPr>
          </a:p>
          <a:p>
            <a:pPr algn="just"/>
            <a:r>
              <a:rPr lang="ja-JP" altLang="en-US" sz="2000" spc="-300" dirty="0">
                <a:latin typeface="MS PMincho" charset="-128"/>
                <a:ea typeface="MS PMincho" charset="-128"/>
                <a:cs typeface="MS PMincho" charset="-128"/>
              </a:rPr>
              <a:t>サンプルサイズ　　　</a:t>
            </a:r>
            <a:r>
              <a:rPr lang="ja-JP" altLang="en-US" sz="1400" spc="-300" dirty="0">
                <a:latin typeface="MS PMincho" charset="-128"/>
                <a:ea typeface="MS PMincho" charset="-128"/>
                <a:cs typeface="MS PMincho" charset="-128"/>
              </a:rPr>
              <a:t>　</a:t>
            </a:r>
            <a:r>
              <a:rPr lang="ja-JP" altLang="en-US" sz="2000" dirty="0">
                <a:latin typeface="MS PMincho" charset="-128"/>
                <a:ea typeface="MS PMincho" charset="-128"/>
                <a:cs typeface="MS PMincho" charset="-128"/>
              </a:rPr>
              <a:t>２６６人</a:t>
            </a:r>
            <a:endParaRPr lang="en-US" altLang="ja-JP" sz="2000" dirty="0">
              <a:latin typeface="MS PMincho" charset="-128"/>
              <a:ea typeface="MS PMincho" charset="-128"/>
              <a:cs typeface="MS PMincho" charset="-128"/>
            </a:endParaRPr>
          </a:p>
          <a:p>
            <a:pPr algn="just"/>
            <a:endParaRPr lang="en-US" altLang="ja-JP" sz="2000" dirty="0">
              <a:latin typeface="MS PMincho" charset="-128"/>
              <a:ea typeface="MS PMincho" charset="-128"/>
              <a:cs typeface="MS PMincho" charset="-128"/>
            </a:endParaRPr>
          </a:p>
          <a:p>
            <a:pPr algn="just"/>
            <a:r>
              <a:rPr lang="ja-JP" altLang="en-US" sz="2000" dirty="0">
                <a:latin typeface="MS PMincho" charset="-128"/>
                <a:ea typeface="MS PMincho" charset="-128"/>
                <a:cs typeface="MS PMincho" charset="-128"/>
              </a:rPr>
              <a:t>分析方法：　　　　回帰分析</a:t>
            </a:r>
            <a:endParaRPr lang="en-US" altLang="ja-JP" sz="2000" dirty="0">
              <a:latin typeface="MS PMincho" charset="-128"/>
              <a:ea typeface="MS PMincho" charset="-128"/>
              <a:cs typeface="MS PMincho" charset="-128"/>
            </a:endParaRPr>
          </a:p>
        </p:txBody>
      </p:sp>
      <p:sp>
        <p:nvSpPr>
          <p:cNvPr id="5" name="角丸四角形 4"/>
          <p:cNvSpPr/>
          <p:nvPr/>
        </p:nvSpPr>
        <p:spPr>
          <a:xfrm>
            <a:off x="1395077" y="1647865"/>
            <a:ext cx="8928017" cy="4536367"/>
          </a:xfrm>
          <a:prstGeom prst="roundRect">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976925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39</a:t>
            </a:fld>
            <a:endParaRPr kumimoji="1" lang="ja-JP" altLang="en-US" dirty="0"/>
          </a:p>
        </p:txBody>
      </p:sp>
      <p:sp>
        <p:nvSpPr>
          <p:cNvPr id="4" name="テキスト ボックス 3"/>
          <p:cNvSpPr txBox="1"/>
          <p:nvPr/>
        </p:nvSpPr>
        <p:spPr>
          <a:xfrm>
            <a:off x="178826" y="152534"/>
            <a:ext cx="1723549" cy="400110"/>
          </a:xfrm>
          <a:prstGeom prst="rect">
            <a:avLst/>
          </a:prstGeom>
          <a:noFill/>
        </p:spPr>
        <p:txBody>
          <a:bodyPr wrap="none" rtlCol="0">
            <a:spAutoFit/>
          </a:bodyPr>
          <a:lstStyle/>
          <a:p>
            <a:r>
              <a:rPr kumimoji="1" lang="ja-JP" altLang="en-US" sz="2000" dirty="0">
                <a:latin typeface="HGSMinchoE" charset="-128"/>
                <a:ea typeface="HGSMinchoE" charset="-128"/>
                <a:cs typeface="HGSMinchoE" charset="-128"/>
              </a:rPr>
              <a:t>仮説２の導出</a:t>
            </a:r>
          </a:p>
        </p:txBody>
      </p:sp>
      <p:sp>
        <p:nvSpPr>
          <p:cNvPr id="5" name="テキスト ボックス 4"/>
          <p:cNvSpPr txBox="1"/>
          <p:nvPr/>
        </p:nvSpPr>
        <p:spPr>
          <a:xfrm>
            <a:off x="1904171" y="2096786"/>
            <a:ext cx="8802410" cy="1077218"/>
          </a:xfrm>
          <a:prstGeom prst="rect">
            <a:avLst/>
          </a:prstGeom>
          <a:noFill/>
        </p:spPr>
        <p:txBody>
          <a:bodyPr wrap="none" rtlCol="0">
            <a:spAutoFit/>
          </a:bodyPr>
          <a:lstStyle/>
          <a:p>
            <a:r>
              <a:rPr kumimoji="1" lang="ja-JP" altLang="en-US" sz="3200" dirty="0">
                <a:latin typeface="MS Mincho" charset="-128"/>
                <a:ea typeface="MS Mincho" charset="-128"/>
                <a:cs typeface="MS Mincho" charset="-128"/>
              </a:rPr>
              <a:t>オウンドメディアの役割のひとつは、</a:t>
            </a:r>
            <a:endParaRPr kumimoji="1" lang="en-US" altLang="ja-JP" sz="3200" dirty="0">
              <a:latin typeface="MS Mincho" charset="-128"/>
              <a:ea typeface="MS Mincho" charset="-128"/>
              <a:cs typeface="MS Mincho" charset="-128"/>
            </a:endParaRPr>
          </a:p>
          <a:p>
            <a:r>
              <a:rPr kumimoji="1" lang="ja-JP" altLang="en-US" sz="3200" dirty="0">
                <a:solidFill>
                  <a:srgbClr val="FF0000"/>
                </a:solidFill>
                <a:latin typeface="HGSMinchoE" charset="-128"/>
                <a:ea typeface="HGSMinchoE" charset="-128"/>
                <a:cs typeface="HGSMinchoE" charset="-128"/>
              </a:rPr>
              <a:t>顧客との関わりを強くする</a:t>
            </a:r>
            <a:r>
              <a:rPr kumimoji="1" lang="ja-JP" altLang="en-US" sz="3200" dirty="0">
                <a:latin typeface="MS Mincho" charset="-128"/>
                <a:ea typeface="MS Mincho" charset="-128"/>
                <a:cs typeface="MS Mincho" charset="-128"/>
              </a:rPr>
              <a:t>ということである。</a:t>
            </a:r>
            <a:endParaRPr kumimoji="1" lang="en-US" altLang="ja-JP" sz="3200" dirty="0">
              <a:latin typeface="MS Mincho" charset="-128"/>
              <a:ea typeface="MS Mincho" charset="-128"/>
              <a:cs typeface="MS Mincho" charset="-128"/>
            </a:endParaRPr>
          </a:p>
        </p:txBody>
      </p:sp>
      <p:sp>
        <p:nvSpPr>
          <p:cNvPr id="3" name="正方形/長方形 2"/>
          <p:cNvSpPr/>
          <p:nvPr/>
        </p:nvSpPr>
        <p:spPr>
          <a:xfrm>
            <a:off x="451151" y="1024062"/>
            <a:ext cx="4879862" cy="584775"/>
          </a:xfrm>
          <a:prstGeom prst="rect">
            <a:avLst/>
          </a:prstGeom>
          <a:ln>
            <a:noFill/>
          </a:ln>
        </p:spPr>
        <p:style>
          <a:lnRef idx="2">
            <a:schemeClr val="dk1"/>
          </a:lnRef>
          <a:fillRef idx="1">
            <a:schemeClr val="lt1"/>
          </a:fillRef>
          <a:effectRef idx="0">
            <a:schemeClr val="dk1"/>
          </a:effectRef>
          <a:fontRef idx="minor">
            <a:schemeClr val="dk1"/>
          </a:fontRef>
        </p:style>
        <p:txBody>
          <a:bodyPr wrap="none">
            <a:spAutoFit/>
          </a:bodyPr>
          <a:lstStyle/>
          <a:p>
            <a:r>
              <a:rPr lang="ja-JP" altLang="en-US" sz="3200" b="1" dirty="0">
                <a:latin typeface="MS PMincho" charset="-128"/>
                <a:ea typeface="MS PMincho" charset="-128"/>
                <a:cs typeface="MS PMincho" charset="-128"/>
              </a:rPr>
              <a:t>　</a:t>
            </a:r>
            <a:r>
              <a:rPr lang="ja-JP" altLang="en-US" sz="3200" u="sng" dirty="0">
                <a:latin typeface="HGPMinchoE" charset="-128"/>
                <a:ea typeface="HGPMinchoE" charset="-128"/>
                <a:cs typeface="HGPMinchoE" charset="-128"/>
              </a:rPr>
              <a:t>オウンドメディアとの繋がり</a:t>
            </a:r>
          </a:p>
        </p:txBody>
      </p:sp>
      <p:grpSp>
        <p:nvGrpSpPr>
          <p:cNvPr id="8" name="図形グループ 7"/>
          <p:cNvGrpSpPr/>
          <p:nvPr/>
        </p:nvGrpSpPr>
        <p:grpSpPr>
          <a:xfrm>
            <a:off x="3198304" y="3403830"/>
            <a:ext cx="5808334" cy="2243371"/>
            <a:chOff x="2957672" y="3800872"/>
            <a:chExt cx="5808334" cy="2243371"/>
          </a:xfrm>
        </p:grpSpPr>
        <p:pic>
          <p:nvPicPr>
            <p:cNvPr id="6" name="図 5"/>
            <p:cNvPicPr>
              <a:picLocks noChangeAspect="1"/>
            </p:cNvPicPr>
            <p:nvPr/>
          </p:nvPicPr>
          <p:blipFill>
            <a:blip r:embed="rId2" cstate="email">
              <a:extLst>
                <a:ext uri="{BEBA8EAE-BF5A-486C-A8C5-ECC9F3942E4B}">
                  <a14:imgProps xmlns:a14="http://schemas.microsoft.com/office/drawing/2010/main">
                    <a14:imgLayer r:embed="rId3">
                      <a14:imgEffect>
                        <a14:backgroundRemoval t="2527" b="89892" l="9717" r="89879"/>
                      </a14:imgEffect>
                    </a14:imgLayer>
                  </a14:imgProps>
                </a:ext>
                <a:ext uri="{28A0092B-C50C-407E-A947-70E740481C1C}">
                  <a14:useLocalDpi xmlns:a14="http://schemas.microsoft.com/office/drawing/2010/main"/>
                </a:ext>
              </a:extLst>
            </a:blip>
            <a:stretch>
              <a:fillRect/>
            </a:stretch>
          </p:blipFill>
          <p:spPr>
            <a:xfrm>
              <a:off x="2957672" y="3800872"/>
              <a:ext cx="2034890" cy="2243371"/>
            </a:xfrm>
            <a:prstGeom prst="rect">
              <a:avLst/>
            </a:prstGeom>
            <a:ln>
              <a:noFill/>
            </a:ln>
          </p:spPr>
        </p:pic>
        <p:pic>
          <p:nvPicPr>
            <p:cNvPr id="7" name="図 6"/>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26277" y="3800872"/>
              <a:ext cx="1639729" cy="2082195"/>
            </a:xfrm>
            <a:prstGeom prst="rect">
              <a:avLst/>
            </a:prstGeom>
          </p:spPr>
        </p:pic>
        <p:pic>
          <p:nvPicPr>
            <p:cNvPr id="10" name="図 9"/>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606460" y="4564678"/>
              <a:ext cx="2505539" cy="1316042"/>
            </a:xfrm>
            <a:prstGeom prst="rect">
              <a:avLst/>
            </a:prstGeom>
          </p:spPr>
        </p:pic>
      </p:grpSp>
      <p:sp>
        <p:nvSpPr>
          <p:cNvPr id="11" name="正方形/長方形 10"/>
          <p:cNvSpPr/>
          <p:nvPr/>
        </p:nvSpPr>
        <p:spPr>
          <a:xfrm>
            <a:off x="4152551" y="6277302"/>
            <a:ext cx="7337607" cy="261610"/>
          </a:xfrm>
          <a:prstGeom prst="rect">
            <a:avLst/>
          </a:prstGeom>
        </p:spPr>
        <p:txBody>
          <a:bodyPr wrap="square">
            <a:spAutoFit/>
          </a:bodyPr>
          <a:lstStyle/>
          <a:p>
            <a:r>
              <a:rPr lang="ja-JP" altLang="en-US" sz="1100" b="1" dirty="0">
                <a:latin typeface="MS PMincho" charset="-128"/>
                <a:ea typeface="MS PMincho" charset="-128"/>
                <a:cs typeface="MS PMincho" charset="-128"/>
              </a:rPr>
              <a:t>自社コンテンツを強化してオウンドメディアをやるべき</a:t>
            </a:r>
            <a:r>
              <a:rPr lang="en-US" altLang="ja-JP" sz="1100" b="1" dirty="0">
                <a:latin typeface="MS PMincho" charset="-128"/>
                <a:ea typeface="MS PMincho" charset="-128"/>
                <a:cs typeface="MS PMincho" charset="-128"/>
              </a:rPr>
              <a:t>7</a:t>
            </a:r>
            <a:r>
              <a:rPr lang="ja-JP" altLang="en-US" sz="1100" b="1" dirty="0">
                <a:latin typeface="MS PMincho" charset="-128"/>
                <a:ea typeface="MS PMincho" charset="-128"/>
                <a:cs typeface="MS PMincho" charset="-128"/>
              </a:rPr>
              <a:t>つの理由</a:t>
            </a:r>
            <a:r>
              <a:rPr lang="ja-JP" altLang="en-US" sz="1100" dirty="0">
                <a:latin typeface="MS PMincho" charset="-128"/>
                <a:ea typeface="MS PMincho" charset="-128"/>
                <a:cs typeface="MS PMincho" charset="-128"/>
              </a:rPr>
              <a:t>https://webtan.impress.co.jp/e/2014/08/08/17993</a:t>
            </a:r>
          </a:p>
        </p:txBody>
      </p:sp>
    </p:spTree>
    <p:extLst>
      <p:ext uri="{BB962C8B-B14F-4D97-AF65-F5344CB8AC3E}">
        <p14:creationId xmlns:p14="http://schemas.microsoft.com/office/powerpoint/2010/main" val="1687320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3373" y="215655"/>
            <a:ext cx="10515600" cy="1325563"/>
          </a:xfrm>
        </p:spPr>
        <p:txBody>
          <a:bodyPr>
            <a:normAutofit/>
          </a:bodyPr>
          <a:lstStyle/>
          <a:p>
            <a:r>
              <a:rPr kumimoji="1" lang="ja-JP" altLang="en-US" sz="4000" dirty="0">
                <a:latin typeface="HGSMinchoE" charset="-128"/>
                <a:ea typeface="HGSMinchoE" charset="-128"/>
                <a:cs typeface="HGSMinchoE" charset="-128"/>
              </a:rPr>
              <a:t>コーポレートアプリ</a:t>
            </a:r>
            <a:r>
              <a:rPr lang="ja-JP" altLang="en-US" sz="4000" dirty="0">
                <a:latin typeface="HGSMinchoE" charset="-128"/>
                <a:ea typeface="HGSMinchoE" charset="-128"/>
                <a:cs typeface="HGSMinchoE" charset="-128"/>
              </a:rPr>
              <a:t>とは</a:t>
            </a:r>
            <a:endParaRPr kumimoji="1" lang="ja-JP" altLang="en-US" sz="4000" dirty="0">
              <a:latin typeface="HGSMinchoE" charset="-128"/>
              <a:ea typeface="HGSMinchoE" charset="-128"/>
              <a:cs typeface="HGSMinchoE" charset="-128"/>
            </a:endParaRPr>
          </a:p>
        </p:txBody>
      </p:sp>
      <p:sp>
        <p:nvSpPr>
          <p:cNvPr id="3" name="コンテンツ プレースホルダー 2"/>
          <p:cNvSpPr>
            <a:spLocks noGrp="1"/>
          </p:cNvSpPr>
          <p:nvPr>
            <p:ph idx="1"/>
          </p:nvPr>
        </p:nvSpPr>
        <p:spPr>
          <a:xfrm>
            <a:off x="419512" y="2030717"/>
            <a:ext cx="7535265" cy="2179053"/>
          </a:xfrm>
        </p:spPr>
        <p:txBody>
          <a:bodyPr>
            <a:noAutofit/>
          </a:bodyPr>
          <a:lstStyle/>
          <a:p>
            <a:pPr marL="0" indent="0">
              <a:lnSpc>
                <a:spcPct val="150000"/>
              </a:lnSpc>
              <a:buNone/>
            </a:pPr>
            <a:r>
              <a:rPr lang="ja-JP" altLang="en-US" sz="2400" dirty="0">
                <a:latin typeface="MS PMincho" charset="-128"/>
                <a:ea typeface="MS PMincho" charset="-128"/>
                <a:cs typeface="MS PMincho" charset="-128"/>
              </a:rPr>
              <a:t>企業が出すクーポンやセール情報、店舗検索、</a:t>
            </a:r>
            <a:endParaRPr lang="en-US" altLang="ja-JP" sz="2400" dirty="0">
              <a:latin typeface="MS PMincho" charset="-128"/>
              <a:ea typeface="MS PMincho" charset="-128"/>
              <a:cs typeface="MS PMincho" charset="-128"/>
            </a:endParaRPr>
          </a:p>
          <a:p>
            <a:pPr marL="0" indent="0">
              <a:lnSpc>
                <a:spcPct val="150000"/>
              </a:lnSpc>
              <a:buNone/>
            </a:pPr>
            <a:r>
              <a:rPr lang="ja-JP" altLang="en-US" sz="2400" dirty="0">
                <a:latin typeface="MS PMincho" charset="-128"/>
                <a:ea typeface="MS PMincho" charset="-128"/>
                <a:cs typeface="MS PMincho" charset="-128"/>
              </a:rPr>
              <a:t>商品情報、自社製品、サービスを拡張するためのもの。</a:t>
            </a:r>
            <a:endParaRPr lang="en-US" altLang="ja-JP" sz="2400" dirty="0">
              <a:latin typeface="MS PMincho" charset="-128"/>
              <a:ea typeface="MS PMincho" charset="-128"/>
              <a:cs typeface="MS PMincho" charset="-128"/>
            </a:endParaRPr>
          </a:p>
          <a:p>
            <a:pPr marL="0" indent="0">
              <a:lnSpc>
                <a:spcPct val="150000"/>
              </a:lnSpc>
              <a:buNone/>
            </a:pPr>
            <a:r>
              <a:rPr lang="ja-JP" altLang="en-US" sz="2400" dirty="0">
                <a:latin typeface="MS PMincho" charset="-128"/>
                <a:ea typeface="MS PMincho" charset="-128"/>
                <a:cs typeface="MS PMincho" charset="-128"/>
              </a:rPr>
              <a:t>アプリの特徴でもあるプッシュ通知の機能もある。</a:t>
            </a: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a:lnSpc>
                <a:spcPct val="150000"/>
              </a:lnSpc>
            </a:pPr>
            <a:endParaRPr kumimoji="1"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kumimoji="1"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a:lnSpc>
                <a:spcPct val="150000"/>
              </a:lnSpc>
            </a:pPr>
            <a:endParaRPr kumimoji="1" lang="en-US" altLang="ja-JP" sz="2400" dirty="0">
              <a:latin typeface="MS PMincho" charset="-128"/>
              <a:ea typeface="MS PMincho" charset="-128"/>
              <a:cs typeface="MS PMincho" charset="-128"/>
            </a:endParaRPr>
          </a:p>
          <a:p>
            <a:pPr>
              <a:lnSpc>
                <a:spcPct val="150000"/>
              </a:lnSpc>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lang="en-US" altLang="ja-JP" sz="2400" dirty="0">
              <a:latin typeface="MS PMincho" charset="-128"/>
              <a:ea typeface="MS PMincho" charset="-128"/>
              <a:cs typeface="MS PMincho" charset="-128"/>
            </a:endParaRPr>
          </a:p>
          <a:p>
            <a:pPr marL="0" indent="0">
              <a:lnSpc>
                <a:spcPct val="150000"/>
              </a:lnSpc>
              <a:buNone/>
            </a:pPr>
            <a:endParaRPr kumimoji="1" lang="en-US" altLang="ja-JP" sz="2400" dirty="0">
              <a:latin typeface="MS PMincho" charset="-128"/>
              <a:ea typeface="MS PMincho" charset="-128"/>
              <a:cs typeface="MS PMincho" charset="-128"/>
            </a:endParaRPr>
          </a:p>
          <a:p>
            <a:pPr marL="0" indent="0">
              <a:lnSpc>
                <a:spcPct val="150000"/>
              </a:lnSpc>
              <a:buNone/>
            </a:pPr>
            <a:endParaRPr kumimoji="1" lang="ja-JP" altLang="en-US" sz="2400" dirty="0">
              <a:latin typeface="MS PMincho" charset="-128"/>
              <a:ea typeface="MS PMincho" charset="-128"/>
              <a:cs typeface="MS PMincho" charset="-128"/>
            </a:endParaRPr>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4</a:t>
            </a:fld>
            <a:endParaRPr kumimoji="1" lang="ja-JP" altLang="en-US" dirty="0"/>
          </a:p>
        </p:txBody>
      </p:sp>
      <p:sp>
        <p:nvSpPr>
          <p:cNvPr id="6" name="正方形/長方形 5"/>
          <p:cNvSpPr/>
          <p:nvPr/>
        </p:nvSpPr>
        <p:spPr>
          <a:xfrm>
            <a:off x="6941056" y="6188139"/>
            <a:ext cx="6934200" cy="430887"/>
          </a:xfrm>
          <a:prstGeom prst="rect">
            <a:avLst/>
          </a:prstGeom>
        </p:spPr>
        <p:txBody>
          <a:bodyPr wrap="square">
            <a:spAutoFit/>
          </a:bodyPr>
          <a:lstStyle/>
          <a:p>
            <a:r>
              <a:rPr lang="ja-JP" altLang="en-US" sz="1100" dirty="0"/>
              <a:t>コーポレートアプリが急増中！企業がコーポレートアプリを持つ必要性</a:t>
            </a:r>
          </a:p>
          <a:p>
            <a:r>
              <a:rPr lang="en-US" altLang="ja-JP" sz="1100" dirty="0"/>
              <a:t>http://appcooking.jp/corporate-app</a:t>
            </a:r>
          </a:p>
        </p:txBody>
      </p:sp>
      <p:grpSp>
        <p:nvGrpSpPr>
          <p:cNvPr id="14" name="図形グループ 13"/>
          <p:cNvGrpSpPr/>
          <p:nvPr/>
        </p:nvGrpSpPr>
        <p:grpSpPr>
          <a:xfrm>
            <a:off x="7731424" y="1809272"/>
            <a:ext cx="4045078" cy="2725490"/>
            <a:chOff x="6471499" y="1898832"/>
            <a:chExt cx="4882301" cy="3350373"/>
          </a:xfrm>
        </p:grpSpPr>
        <p:grpSp>
          <p:nvGrpSpPr>
            <p:cNvPr id="12" name="図形グループ 11"/>
            <p:cNvGrpSpPr/>
            <p:nvPr/>
          </p:nvGrpSpPr>
          <p:grpSpPr>
            <a:xfrm>
              <a:off x="6471499" y="1898832"/>
              <a:ext cx="4882301" cy="3350373"/>
              <a:chOff x="6471499" y="1898832"/>
              <a:chExt cx="4882301" cy="3350373"/>
            </a:xfrm>
          </p:grpSpPr>
          <p:grpSp>
            <p:nvGrpSpPr>
              <p:cNvPr id="10" name="図形グループ 9"/>
              <p:cNvGrpSpPr/>
              <p:nvPr/>
            </p:nvGrpSpPr>
            <p:grpSpPr>
              <a:xfrm>
                <a:off x="6471499" y="1898832"/>
                <a:ext cx="4882301" cy="3350373"/>
                <a:chOff x="6471499" y="1319765"/>
                <a:chExt cx="4882301" cy="3350373"/>
              </a:xfrm>
            </p:grpSpPr>
            <p:pic>
              <p:nvPicPr>
                <p:cNvPr id="4" name="図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1499" y="1319765"/>
                  <a:ext cx="4882301" cy="3350373"/>
                </a:xfrm>
                <a:prstGeom prst="rect">
                  <a:avLst/>
                </a:prstGeom>
              </p:spPr>
            </p:pic>
            <p:sp>
              <p:nvSpPr>
                <p:cNvPr id="9" name="台形 8"/>
                <p:cNvSpPr/>
                <p:nvPr/>
              </p:nvSpPr>
              <p:spPr>
                <a:xfrm>
                  <a:off x="8781143" y="4515448"/>
                  <a:ext cx="377864" cy="154690"/>
                </a:xfrm>
                <a:prstGeom prst="trapezoid">
                  <a:avLst/>
                </a:prstGeom>
                <a:solidFill>
                  <a:srgbClr val="8DC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
            <p:nvSpPr>
              <p:cNvPr id="8" name="正方形/長方形 7"/>
              <p:cNvSpPr/>
              <p:nvPr/>
            </p:nvSpPr>
            <p:spPr>
              <a:xfrm>
                <a:off x="8671405" y="3295807"/>
                <a:ext cx="595085" cy="556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grpSp>
        <p:sp>
          <p:nvSpPr>
            <p:cNvPr id="13" name="テキスト ボックス 12"/>
            <p:cNvSpPr txBox="1"/>
            <p:nvPr/>
          </p:nvSpPr>
          <p:spPr>
            <a:xfrm>
              <a:off x="8559306" y="3310321"/>
              <a:ext cx="848309" cy="400110"/>
            </a:xfrm>
            <a:prstGeom prst="rect">
              <a:avLst/>
            </a:prstGeom>
            <a:noFill/>
          </p:spPr>
          <p:txBody>
            <a:bodyPr wrap="none" rtlCol="0">
              <a:spAutoFit/>
            </a:bodyPr>
            <a:lstStyle/>
            <a:p>
              <a:pPr algn="ctr"/>
              <a:r>
                <a:rPr kumimoji="1" lang="ja-JP" altLang="en-US" sz="1000" b="1" dirty="0"/>
                <a:t>コーポレート</a:t>
              </a:r>
              <a:endParaRPr kumimoji="1" lang="en-US" altLang="ja-JP" sz="1000" b="1" dirty="0"/>
            </a:p>
            <a:p>
              <a:pPr algn="ctr"/>
              <a:r>
                <a:rPr lang="ja-JP" altLang="en-US" sz="1000" b="1" dirty="0"/>
                <a:t>アプリ</a:t>
              </a:r>
              <a:endParaRPr kumimoji="1" lang="ja-JP" altLang="en-US" sz="1000" b="1" dirty="0"/>
            </a:p>
          </p:txBody>
        </p:sp>
      </p:grpSp>
      <p:sp>
        <p:nvSpPr>
          <p:cNvPr id="15" name="テキスト ボックス 14"/>
          <p:cNvSpPr txBox="1"/>
          <p:nvPr/>
        </p:nvSpPr>
        <p:spPr>
          <a:xfrm>
            <a:off x="1471420" y="4965978"/>
            <a:ext cx="9505186" cy="954107"/>
          </a:xfrm>
          <a:prstGeom prst="rect">
            <a:avLst/>
          </a:prstGeom>
          <a:noFill/>
          <a:ln>
            <a:solidFill>
              <a:srgbClr val="88C3D6"/>
            </a:solidFill>
            <a:prstDash val="lgDash"/>
          </a:ln>
        </p:spPr>
        <p:txBody>
          <a:bodyPr wrap="square" rtlCol="0">
            <a:spAutoFit/>
          </a:bodyPr>
          <a:lstStyle/>
          <a:p>
            <a:pPr algn="ctr"/>
            <a:r>
              <a:rPr kumimoji="1" lang="ja-JP" altLang="en-US" sz="2400" dirty="0">
                <a:latin typeface="MS PMincho" charset="-128"/>
                <a:ea typeface="MS PMincho" charset="-128"/>
                <a:cs typeface="MS PMincho" charset="-128"/>
              </a:rPr>
              <a:t>コーポレートアプリ</a:t>
            </a:r>
            <a:r>
              <a:rPr lang="ja-JP" altLang="en-US" sz="2400" dirty="0">
                <a:latin typeface="MS PMincho" charset="-128"/>
                <a:ea typeface="MS PMincho" charset="-128"/>
                <a:cs typeface="MS PMincho" charset="-128"/>
              </a:rPr>
              <a:t>の</a:t>
            </a:r>
            <a:endParaRPr lang="en-US" altLang="ja-JP" sz="2400" dirty="0">
              <a:latin typeface="MS PMincho" charset="-128"/>
              <a:ea typeface="MS PMincho" charset="-128"/>
              <a:cs typeface="MS PMincho" charset="-128"/>
            </a:endParaRPr>
          </a:p>
          <a:p>
            <a:pPr algn="ctr"/>
            <a:r>
              <a:rPr lang="ja-JP" altLang="en-US" sz="2400" dirty="0">
                <a:latin typeface="MS PMincho" charset="-128"/>
                <a:ea typeface="MS PMincho" charset="-128"/>
                <a:cs typeface="MS PMincho" charset="-128"/>
              </a:rPr>
              <a:t>元の考えである</a:t>
            </a:r>
            <a:r>
              <a:rPr kumimoji="1" lang="ja-JP" altLang="en-US" sz="3200" dirty="0">
                <a:solidFill>
                  <a:srgbClr val="C00000"/>
                </a:solidFill>
                <a:latin typeface="MS PMincho" charset="-128"/>
                <a:ea typeface="MS PMincho" charset="-128"/>
                <a:cs typeface="MS PMincho" charset="-128"/>
              </a:rPr>
              <a:t>オウンドメディア</a:t>
            </a:r>
            <a:r>
              <a:rPr kumimoji="1" lang="ja-JP" altLang="en-US" sz="2400" dirty="0">
                <a:latin typeface="MS PMincho" charset="-128"/>
                <a:ea typeface="MS PMincho" charset="-128"/>
                <a:cs typeface="MS PMincho" charset="-128"/>
              </a:rPr>
              <a:t>について調べてみた</a:t>
            </a:r>
          </a:p>
        </p:txBody>
      </p:sp>
    </p:spTree>
    <p:extLst>
      <p:ext uri="{BB962C8B-B14F-4D97-AF65-F5344CB8AC3E}">
        <p14:creationId xmlns:p14="http://schemas.microsoft.com/office/powerpoint/2010/main" val="26520890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40</a:t>
            </a:fld>
            <a:endParaRPr kumimoji="1" lang="ja-JP" altLang="en-US" dirty="0"/>
          </a:p>
        </p:txBody>
      </p:sp>
      <p:sp>
        <p:nvSpPr>
          <p:cNvPr id="3" name="テキスト ボックス 2"/>
          <p:cNvSpPr txBox="1"/>
          <p:nvPr/>
        </p:nvSpPr>
        <p:spPr>
          <a:xfrm>
            <a:off x="1667436" y="2923831"/>
            <a:ext cx="9686364" cy="1384995"/>
          </a:xfrm>
          <a:prstGeom prst="rect">
            <a:avLst/>
          </a:prstGeom>
          <a:noFill/>
        </p:spPr>
        <p:txBody>
          <a:bodyPr wrap="square" rtlCol="0">
            <a:spAutoFit/>
          </a:bodyPr>
          <a:lstStyle/>
          <a:p>
            <a:r>
              <a:rPr kumimoji="1" lang="ja-JP" altLang="en-US" sz="2800" dirty="0">
                <a:latin typeface="MS PMincho" charset="-128"/>
                <a:ea typeface="MS PMincho" charset="-128"/>
                <a:cs typeface="MS PMincho" charset="-128"/>
              </a:rPr>
              <a:t>クーポンを頻繁に配信するのではなく最初だけでいい理由は、</a:t>
            </a:r>
            <a:endParaRPr kumimoji="1" lang="en-US" altLang="ja-JP" sz="2800" dirty="0">
              <a:latin typeface="MS PMincho" charset="-128"/>
              <a:ea typeface="MS PMincho" charset="-128"/>
              <a:cs typeface="MS PMincho" charset="-128"/>
            </a:endParaRPr>
          </a:p>
          <a:p>
            <a:r>
              <a:rPr kumimoji="1" lang="ja-JP" altLang="en-US" sz="2800" dirty="0">
                <a:latin typeface="MS PMincho" charset="-128"/>
                <a:ea typeface="MS PMincho" charset="-128"/>
                <a:cs typeface="MS PMincho" charset="-128"/>
              </a:rPr>
              <a:t>日常的に使う機能があるアプリは</a:t>
            </a:r>
            <a:r>
              <a:rPr lang="ja-JP" altLang="en-US" sz="2800" dirty="0">
                <a:latin typeface="MS PMincho" charset="-128"/>
                <a:ea typeface="MS PMincho" charset="-128"/>
                <a:cs typeface="MS PMincho" charset="-128"/>
              </a:rPr>
              <a:t>必然的に毎日アプリを使う。</a:t>
            </a:r>
            <a:endParaRPr lang="en-US" altLang="ja-JP" sz="2800" dirty="0">
              <a:latin typeface="MS PMincho" charset="-128"/>
              <a:ea typeface="MS PMincho" charset="-128"/>
              <a:cs typeface="MS PMincho" charset="-128"/>
            </a:endParaRPr>
          </a:p>
          <a:p>
            <a:r>
              <a:rPr kumimoji="1" lang="ja-JP" altLang="en-US" sz="2800" dirty="0">
                <a:latin typeface="MS PMincho" charset="-128"/>
                <a:ea typeface="MS PMincho" charset="-128"/>
                <a:cs typeface="MS PMincho" charset="-128"/>
              </a:rPr>
              <a:t>そうすることによって、接触回数が多くなり</a:t>
            </a:r>
            <a:r>
              <a:rPr lang="ja-JP" altLang="en-US" sz="2800" dirty="0">
                <a:latin typeface="MS PMincho" charset="-128"/>
                <a:ea typeface="MS PMincho" charset="-128"/>
                <a:cs typeface="MS PMincho" charset="-128"/>
              </a:rPr>
              <a:t>親近感が湧くと考える。</a:t>
            </a:r>
            <a:endParaRPr kumimoji="1" lang="en-US" altLang="ja-JP" sz="2800" dirty="0">
              <a:latin typeface="MS PMincho" charset="-128"/>
              <a:ea typeface="MS PMincho" charset="-128"/>
              <a:cs typeface="MS PMincho" charset="-128"/>
            </a:endParaRPr>
          </a:p>
        </p:txBody>
      </p:sp>
      <p:sp>
        <p:nvSpPr>
          <p:cNvPr id="4" name="テキスト ボックス 3"/>
          <p:cNvSpPr txBox="1"/>
          <p:nvPr/>
        </p:nvSpPr>
        <p:spPr>
          <a:xfrm>
            <a:off x="490648" y="1320475"/>
            <a:ext cx="5468164" cy="646331"/>
          </a:xfrm>
          <a:prstGeom prst="rect">
            <a:avLst/>
          </a:prstGeom>
          <a:noFill/>
        </p:spPr>
        <p:txBody>
          <a:bodyPr wrap="none" rtlCol="0">
            <a:spAutoFit/>
          </a:bodyPr>
          <a:lstStyle/>
          <a:p>
            <a:r>
              <a:rPr lang="ja-JP" altLang="en-US" sz="3600" dirty="0">
                <a:latin typeface="MS PMincho" charset="-128"/>
                <a:ea typeface="MS PMincho" charset="-128"/>
                <a:cs typeface="MS PMincho" charset="-128"/>
              </a:rPr>
              <a:t>　</a:t>
            </a:r>
            <a:r>
              <a:rPr lang="ja-JP" altLang="en-US" sz="3600" u="sng" dirty="0">
                <a:latin typeface="HGPMinchoE" charset="-128"/>
                <a:ea typeface="HGPMinchoE" charset="-128"/>
                <a:cs typeface="HGPMinchoE" charset="-128"/>
              </a:rPr>
              <a:t>オウンドメディアとの繋がり</a:t>
            </a:r>
            <a:endParaRPr kumimoji="1" lang="ja-JP" altLang="en-US" sz="3200" u="sng" dirty="0">
              <a:latin typeface="HGPMinchoE" charset="-128"/>
              <a:ea typeface="HGPMinchoE" charset="-128"/>
              <a:cs typeface="HGPMinchoE" charset="-128"/>
            </a:endParaRPr>
          </a:p>
        </p:txBody>
      </p:sp>
      <p:sp>
        <p:nvSpPr>
          <p:cNvPr id="5" name="テキスト ボックス 4"/>
          <p:cNvSpPr txBox="1"/>
          <p:nvPr/>
        </p:nvSpPr>
        <p:spPr>
          <a:xfrm>
            <a:off x="200368" y="219769"/>
            <a:ext cx="1723549" cy="400110"/>
          </a:xfrm>
          <a:prstGeom prst="rect">
            <a:avLst/>
          </a:prstGeom>
          <a:noFill/>
        </p:spPr>
        <p:txBody>
          <a:bodyPr wrap="none" rtlCol="0">
            <a:spAutoFit/>
          </a:bodyPr>
          <a:lstStyle/>
          <a:p>
            <a:r>
              <a:rPr kumimoji="1" lang="ja-JP" altLang="en-US" sz="2000" dirty="0">
                <a:latin typeface="HGSMinchoE" charset="-128"/>
                <a:ea typeface="HGSMinchoE" charset="-128"/>
                <a:cs typeface="HGSMinchoE" charset="-128"/>
              </a:rPr>
              <a:t>仮説２の導出</a:t>
            </a:r>
          </a:p>
        </p:txBody>
      </p:sp>
    </p:spTree>
    <p:extLst>
      <p:ext uri="{BB962C8B-B14F-4D97-AF65-F5344CB8AC3E}">
        <p14:creationId xmlns:p14="http://schemas.microsoft.com/office/powerpoint/2010/main" val="1761576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ハート 3"/>
          <p:cNvSpPr/>
          <p:nvPr/>
        </p:nvSpPr>
        <p:spPr>
          <a:xfrm>
            <a:off x="13263031" y="537406"/>
            <a:ext cx="1448790" cy="1306488"/>
          </a:xfrm>
          <a:prstGeom prst="heart">
            <a:avLst/>
          </a:prstGeom>
          <a:solidFill>
            <a:srgbClr val="FF6699">
              <a:alpha val="5411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0" name="グループ化 9">
            <a:extLst>
              <a:ext uri="{FF2B5EF4-FFF2-40B4-BE49-F238E27FC236}">
                <a16:creationId xmlns:a16="http://schemas.microsoft.com/office/drawing/2014/main" id="{4C1655B2-A146-403A-A7AC-231CC84B1D24}"/>
              </a:ext>
            </a:extLst>
          </p:cNvPr>
          <p:cNvGrpSpPr/>
          <p:nvPr/>
        </p:nvGrpSpPr>
        <p:grpSpPr>
          <a:xfrm>
            <a:off x="12648210" y="1603723"/>
            <a:ext cx="2678431" cy="1596244"/>
            <a:chOff x="9513569" y="236147"/>
            <a:chExt cx="2678431" cy="1596244"/>
          </a:xfrm>
        </p:grpSpPr>
        <p:sp>
          <p:nvSpPr>
            <p:cNvPr id="3" name="テキスト ボックス 2">
              <a:extLst>
                <a:ext uri="{FF2B5EF4-FFF2-40B4-BE49-F238E27FC236}">
                  <a16:creationId xmlns:a16="http://schemas.microsoft.com/office/drawing/2014/main" id="{F0C4F80A-1B0A-4DD4-8230-CD31F0BA7B31}"/>
                </a:ext>
              </a:extLst>
            </p:cNvPr>
            <p:cNvSpPr txBox="1"/>
            <p:nvPr/>
          </p:nvSpPr>
          <p:spPr>
            <a:xfrm flipH="1">
              <a:off x="9513569" y="906753"/>
              <a:ext cx="2678431" cy="369332"/>
            </a:xfrm>
            <a:prstGeom prst="rect">
              <a:avLst/>
            </a:prstGeom>
            <a:noFill/>
          </p:spPr>
          <p:txBody>
            <a:bodyPr wrap="square" rtlCol="0">
              <a:spAutoFit/>
            </a:bodyPr>
            <a:lstStyle/>
            <a:p>
              <a:r>
                <a:rPr kumimoji="1" lang="ja-JP" altLang="en-US" dirty="0"/>
                <a:t>好きなモノ・コト</a:t>
              </a:r>
            </a:p>
          </p:txBody>
        </p:sp>
        <p:sp>
          <p:nvSpPr>
            <p:cNvPr id="5" name="楕円 4">
              <a:extLst>
                <a:ext uri="{FF2B5EF4-FFF2-40B4-BE49-F238E27FC236}">
                  <a16:creationId xmlns:a16="http://schemas.microsoft.com/office/drawing/2014/main" id="{E1A31F00-21B0-421A-8357-1AB42D27D730}"/>
                </a:ext>
              </a:extLst>
            </p:cNvPr>
            <p:cNvSpPr/>
            <p:nvPr/>
          </p:nvSpPr>
          <p:spPr>
            <a:xfrm>
              <a:off x="9513569" y="236147"/>
              <a:ext cx="1676400" cy="159624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a:extLst>
              <a:ext uri="{FF2B5EF4-FFF2-40B4-BE49-F238E27FC236}">
                <a16:creationId xmlns:a16="http://schemas.microsoft.com/office/drawing/2014/main" id="{3C58249B-2B60-455B-855C-925807877680}"/>
              </a:ext>
            </a:extLst>
          </p:cNvPr>
          <p:cNvGrpSpPr/>
          <p:nvPr/>
        </p:nvGrpSpPr>
        <p:grpSpPr>
          <a:xfrm>
            <a:off x="4699408" y="676381"/>
            <a:ext cx="6686902" cy="1295052"/>
            <a:chOff x="1252147" y="1417234"/>
            <a:chExt cx="5881546" cy="2021952"/>
          </a:xfrm>
        </p:grpSpPr>
        <p:sp>
          <p:nvSpPr>
            <p:cNvPr id="13" name="テキスト ボックス 12">
              <a:extLst>
                <a:ext uri="{FF2B5EF4-FFF2-40B4-BE49-F238E27FC236}">
                  <a16:creationId xmlns:a16="http://schemas.microsoft.com/office/drawing/2014/main" id="{8A5B467D-1E91-4EA1-AC83-37DF4AED5C8E}"/>
                </a:ext>
              </a:extLst>
            </p:cNvPr>
            <p:cNvSpPr txBox="1"/>
            <p:nvPr/>
          </p:nvSpPr>
          <p:spPr>
            <a:xfrm>
              <a:off x="1676401" y="1421235"/>
              <a:ext cx="5457292" cy="20179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200000"/>
                </a:lnSpc>
              </a:pPr>
              <a:r>
                <a:rPr lang="ja-JP" altLang="en-US" dirty="0">
                  <a:latin typeface="MS Mincho" charset="-128"/>
                  <a:ea typeface="MS Mincho" charset="-128"/>
                  <a:cs typeface="MS Mincho" charset="-128"/>
                </a:rPr>
                <a:t>　好きなものや趣味など共通点がある人やモノに対して</a:t>
              </a:r>
              <a:endParaRPr lang="en-US" altLang="ja-JP" dirty="0">
                <a:latin typeface="MS Mincho" charset="-128"/>
                <a:ea typeface="MS Mincho" charset="-128"/>
                <a:cs typeface="MS Mincho" charset="-128"/>
              </a:endParaRPr>
            </a:p>
            <a:p>
              <a:pPr>
                <a:lnSpc>
                  <a:spcPct val="200000"/>
                </a:lnSpc>
              </a:pPr>
              <a:r>
                <a:rPr kumimoji="1" lang="ja-JP" altLang="en-US" dirty="0">
                  <a:latin typeface="MS Mincho" charset="-128"/>
                  <a:ea typeface="MS Mincho" charset="-128"/>
                  <a:cs typeface="MS Mincho" charset="-128"/>
                </a:rPr>
                <a:t>　①共感　②距離感　③仲間意識　のいずれかが強まる事</a:t>
              </a:r>
              <a:endParaRPr kumimoji="1" lang="en-US" altLang="ja-JP" dirty="0">
                <a:latin typeface="MS Mincho" charset="-128"/>
                <a:ea typeface="MS Mincho" charset="-128"/>
                <a:cs typeface="MS Mincho" charset="-128"/>
              </a:endParaRPr>
            </a:p>
          </p:txBody>
        </p:sp>
        <p:sp>
          <p:nvSpPr>
            <p:cNvPr id="14" name="テキスト ボックス 13">
              <a:extLst>
                <a:ext uri="{FF2B5EF4-FFF2-40B4-BE49-F238E27FC236}">
                  <a16:creationId xmlns:a16="http://schemas.microsoft.com/office/drawing/2014/main" id="{CA595CD2-5B6D-4EBF-9FAC-A7C14D08B534}"/>
                </a:ext>
              </a:extLst>
            </p:cNvPr>
            <p:cNvSpPr txBox="1"/>
            <p:nvPr/>
          </p:nvSpPr>
          <p:spPr>
            <a:xfrm flipH="1">
              <a:off x="1252147" y="1417234"/>
              <a:ext cx="424252" cy="1009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b="1" dirty="0">
                  <a:latin typeface="MS Mincho" charset="-128"/>
                  <a:ea typeface="MS Mincho" charset="-128"/>
                  <a:cs typeface="MS Mincho" charset="-128"/>
                </a:rPr>
                <a:t>定義</a:t>
              </a:r>
            </a:p>
          </p:txBody>
        </p:sp>
      </p:grpSp>
      <p:sp>
        <p:nvSpPr>
          <p:cNvPr id="16" name="テキスト ボックス 15">
            <a:extLst>
              <a:ext uri="{FF2B5EF4-FFF2-40B4-BE49-F238E27FC236}">
                <a16:creationId xmlns:a16="http://schemas.microsoft.com/office/drawing/2014/main" id="{800CD925-B14A-4665-BECD-0C2ABB719E05}"/>
              </a:ext>
            </a:extLst>
          </p:cNvPr>
          <p:cNvSpPr txBox="1"/>
          <p:nvPr/>
        </p:nvSpPr>
        <p:spPr>
          <a:xfrm>
            <a:off x="220037" y="759004"/>
            <a:ext cx="4284890" cy="584775"/>
          </a:xfrm>
          <a:prstGeom prst="rect">
            <a:avLst/>
          </a:prstGeom>
          <a:noFill/>
        </p:spPr>
        <p:txBody>
          <a:bodyPr wrap="square" rtlCol="0">
            <a:spAutoFit/>
          </a:bodyPr>
          <a:lstStyle/>
          <a:p>
            <a:r>
              <a:rPr kumimoji="1" lang="ja-JP" altLang="en-US" sz="3200">
                <a:latin typeface="HGMinchoE" charset="-128"/>
                <a:ea typeface="HGMinchoE" charset="-128"/>
                <a:cs typeface="HGMinchoE" charset="-128"/>
              </a:rPr>
              <a:t>単純</a:t>
            </a:r>
            <a:r>
              <a:rPr kumimoji="1" lang="ja-JP" altLang="en-US" sz="3200" dirty="0">
                <a:latin typeface="HGMinchoE" charset="-128"/>
                <a:ea typeface="HGMinchoE" charset="-128"/>
                <a:cs typeface="HGMinchoE" charset="-128"/>
              </a:rPr>
              <a:t>接触効果</a:t>
            </a:r>
            <a:endParaRPr kumimoji="1" lang="en-US" altLang="ja-JP" sz="3200" dirty="0">
              <a:latin typeface="HGMinchoE" charset="-128"/>
              <a:ea typeface="HGMinchoE" charset="-128"/>
              <a:cs typeface="HGMinchoE" charset="-128"/>
            </a:endParaRPr>
          </a:p>
        </p:txBody>
      </p:sp>
      <p:grpSp>
        <p:nvGrpSpPr>
          <p:cNvPr id="32" name="グループ化 31">
            <a:extLst>
              <a:ext uri="{FF2B5EF4-FFF2-40B4-BE49-F238E27FC236}">
                <a16:creationId xmlns:a16="http://schemas.microsoft.com/office/drawing/2014/main" id="{2D6C16CE-46E8-4166-B02D-96758EA79C3A}"/>
              </a:ext>
            </a:extLst>
          </p:cNvPr>
          <p:cNvGrpSpPr/>
          <p:nvPr/>
        </p:nvGrpSpPr>
        <p:grpSpPr>
          <a:xfrm>
            <a:off x="3682492" y="2520192"/>
            <a:ext cx="4522558" cy="4139627"/>
            <a:chOff x="7111340" y="1498162"/>
            <a:chExt cx="5080660" cy="4712274"/>
          </a:xfrm>
        </p:grpSpPr>
        <p:grpSp>
          <p:nvGrpSpPr>
            <p:cNvPr id="17" name="グループ化 16">
              <a:extLst>
                <a:ext uri="{FF2B5EF4-FFF2-40B4-BE49-F238E27FC236}">
                  <a16:creationId xmlns:a16="http://schemas.microsoft.com/office/drawing/2014/main" id="{C81128ED-6B66-47CD-BC2E-D3B69643415B}"/>
                </a:ext>
              </a:extLst>
            </p:cNvPr>
            <p:cNvGrpSpPr/>
            <p:nvPr/>
          </p:nvGrpSpPr>
          <p:grpSpPr>
            <a:xfrm>
              <a:off x="7111340" y="1498162"/>
              <a:ext cx="5080660" cy="4712274"/>
              <a:chOff x="3401290" y="1672444"/>
              <a:chExt cx="5080660" cy="4754380"/>
            </a:xfrm>
          </p:grpSpPr>
          <p:sp>
            <p:nvSpPr>
              <p:cNvPr id="9" name="円/楕円 8"/>
              <p:cNvSpPr/>
              <p:nvPr/>
            </p:nvSpPr>
            <p:spPr>
              <a:xfrm>
                <a:off x="3401290" y="1672444"/>
                <a:ext cx="5080660" cy="4754380"/>
              </a:xfrm>
              <a:prstGeom prst="ellipse">
                <a:avLst/>
              </a:prstGeom>
              <a:solidFill>
                <a:srgbClr val="88C3D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円/楕円 5"/>
              <p:cNvSpPr/>
              <p:nvPr/>
            </p:nvSpPr>
            <p:spPr>
              <a:xfrm>
                <a:off x="3556364" y="3195135"/>
                <a:ext cx="1787717" cy="169802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solidFill>
                    <a:schemeClr val="tx1"/>
                  </a:solidFill>
                  <a:latin typeface="MS Mincho" charset="-128"/>
                  <a:ea typeface="MS Mincho" charset="-128"/>
                  <a:cs typeface="MS Mincho" charset="-128"/>
                </a:endParaRPr>
              </a:p>
            </p:txBody>
          </p:sp>
          <p:sp>
            <p:nvSpPr>
              <p:cNvPr id="7" name="円/楕円 6"/>
              <p:cNvSpPr/>
              <p:nvPr/>
            </p:nvSpPr>
            <p:spPr>
              <a:xfrm>
                <a:off x="4950408" y="1745366"/>
                <a:ext cx="1834375" cy="141414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MS Mincho" charset="-128"/>
                    <a:ea typeface="MS Mincho" charset="-128"/>
                    <a:cs typeface="MS Mincho" charset="-128"/>
                  </a:rPr>
                  <a:t>ペット</a:t>
                </a:r>
                <a:endParaRPr kumimoji="1" lang="ja-JP" altLang="en-US" sz="2400" dirty="0">
                  <a:solidFill>
                    <a:schemeClr val="tx1"/>
                  </a:solidFill>
                  <a:latin typeface="MS Mincho" charset="-128"/>
                  <a:ea typeface="MS Mincho" charset="-128"/>
                  <a:cs typeface="MS Mincho" charset="-128"/>
                </a:endParaRPr>
              </a:p>
            </p:txBody>
          </p:sp>
          <p:sp>
            <p:nvSpPr>
              <p:cNvPr id="8" name="円/楕円 7"/>
              <p:cNvSpPr/>
              <p:nvPr/>
            </p:nvSpPr>
            <p:spPr>
              <a:xfrm>
                <a:off x="6787526" y="3189955"/>
                <a:ext cx="1603558" cy="168696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S Mincho" charset="-128"/>
                    <a:ea typeface="MS Mincho" charset="-128"/>
                    <a:cs typeface="MS Mincho" charset="-128"/>
                  </a:rPr>
                  <a:t>地元</a:t>
                </a:r>
              </a:p>
            </p:txBody>
          </p:sp>
        </p:grpSp>
        <p:sp>
          <p:nvSpPr>
            <p:cNvPr id="18" name="ハート 17">
              <a:extLst>
                <a:ext uri="{FF2B5EF4-FFF2-40B4-BE49-F238E27FC236}">
                  <a16:creationId xmlns:a16="http://schemas.microsoft.com/office/drawing/2014/main" id="{44974DF4-AAF9-4E4B-839E-5519A432F10F}"/>
                </a:ext>
              </a:extLst>
            </p:cNvPr>
            <p:cNvSpPr/>
            <p:nvPr/>
          </p:nvSpPr>
          <p:spPr>
            <a:xfrm>
              <a:off x="8947940" y="3025492"/>
              <a:ext cx="1259410" cy="1241856"/>
            </a:xfrm>
            <a:prstGeom prst="heart">
              <a:avLst/>
            </a:prstGeom>
            <a:solidFill>
              <a:srgbClr val="FF6699">
                <a:alpha val="5411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6" name="正方形/長方形 35">
            <a:extLst>
              <a:ext uri="{FF2B5EF4-FFF2-40B4-BE49-F238E27FC236}">
                <a16:creationId xmlns:a16="http://schemas.microsoft.com/office/drawing/2014/main" id="{FC51D668-0AFA-4516-BE46-C2A29EA1FCBF}"/>
              </a:ext>
            </a:extLst>
          </p:cNvPr>
          <p:cNvSpPr/>
          <p:nvPr/>
        </p:nvSpPr>
        <p:spPr>
          <a:xfrm>
            <a:off x="9411227" y="2342157"/>
            <a:ext cx="1775543" cy="149569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a:extLst>
              <a:ext uri="{FF2B5EF4-FFF2-40B4-BE49-F238E27FC236}">
                <a16:creationId xmlns:a16="http://schemas.microsoft.com/office/drawing/2014/main" id="{06B2DA1D-7DEA-4977-8A8B-C3022660491F}"/>
              </a:ext>
            </a:extLst>
          </p:cNvPr>
          <p:cNvSpPr txBox="1"/>
          <p:nvPr/>
        </p:nvSpPr>
        <p:spPr>
          <a:xfrm>
            <a:off x="9446764" y="2895760"/>
            <a:ext cx="2582593" cy="369332"/>
          </a:xfrm>
          <a:prstGeom prst="rect">
            <a:avLst/>
          </a:prstGeom>
          <a:noFill/>
        </p:spPr>
        <p:txBody>
          <a:bodyPr wrap="square" rtlCol="0">
            <a:spAutoFit/>
          </a:bodyPr>
          <a:lstStyle/>
          <a:p>
            <a:r>
              <a:rPr kumimoji="1" lang="ja-JP" altLang="en-US" dirty="0">
                <a:latin typeface="MS PMincho" charset="-128"/>
                <a:ea typeface="MS PMincho" charset="-128"/>
                <a:cs typeface="MS PMincho" charset="-128"/>
              </a:rPr>
              <a:t>ペット飼ってる人</a:t>
            </a:r>
          </a:p>
        </p:txBody>
      </p:sp>
      <p:sp>
        <p:nvSpPr>
          <p:cNvPr id="39" name="正方形/長方形 38">
            <a:extLst>
              <a:ext uri="{FF2B5EF4-FFF2-40B4-BE49-F238E27FC236}">
                <a16:creationId xmlns:a16="http://schemas.microsoft.com/office/drawing/2014/main" id="{5301F8BE-AE28-4D39-B150-66E6DFC70539}"/>
              </a:ext>
            </a:extLst>
          </p:cNvPr>
          <p:cNvSpPr/>
          <p:nvPr/>
        </p:nvSpPr>
        <p:spPr>
          <a:xfrm>
            <a:off x="9451447" y="4096601"/>
            <a:ext cx="1577516" cy="158272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C8A13E8B-22C8-4E35-B69F-B5E77321272B}"/>
              </a:ext>
            </a:extLst>
          </p:cNvPr>
          <p:cNvSpPr txBox="1"/>
          <p:nvPr/>
        </p:nvSpPr>
        <p:spPr>
          <a:xfrm flipH="1">
            <a:off x="9511705" y="4755012"/>
            <a:ext cx="1725931" cy="369332"/>
          </a:xfrm>
          <a:prstGeom prst="rect">
            <a:avLst/>
          </a:prstGeom>
          <a:noFill/>
        </p:spPr>
        <p:txBody>
          <a:bodyPr wrap="square" rtlCol="0">
            <a:spAutoFit/>
          </a:bodyPr>
          <a:lstStyle/>
          <a:p>
            <a:r>
              <a:rPr kumimoji="1" lang="ja-JP" altLang="en-US" dirty="0">
                <a:latin typeface="MS PMincho" charset="-128"/>
                <a:ea typeface="MS PMincho" charset="-128"/>
                <a:cs typeface="MS PMincho" charset="-128"/>
              </a:rPr>
              <a:t>地元一緒の人</a:t>
            </a:r>
          </a:p>
        </p:txBody>
      </p:sp>
      <p:sp>
        <p:nvSpPr>
          <p:cNvPr id="49" name="正方形/長方形 48">
            <a:extLst>
              <a:ext uri="{FF2B5EF4-FFF2-40B4-BE49-F238E27FC236}">
                <a16:creationId xmlns:a16="http://schemas.microsoft.com/office/drawing/2014/main" id="{644DD202-482B-4429-B610-17C168F47E80}"/>
              </a:ext>
            </a:extLst>
          </p:cNvPr>
          <p:cNvSpPr/>
          <p:nvPr/>
        </p:nvSpPr>
        <p:spPr>
          <a:xfrm>
            <a:off x="1083811" y="3090002"/>
            <a:ext cx="1676400" cy="149569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2275360" y="3552537"/>
            <a:ext cx="2256169" cy="584775"/>
          </a:xfrm>
          <a:prstGeom prst="rect">
            <a:avLst/>
          </a:prstGeom>
        </p:spPr>
        <p:txBody>
          <a:bodyPr wrap="square">
            <a:spAutoFit/>
          </a:bodyPr>
          <a:lstStyle/>
          <a:p>
            <a:pPr algn="ctr"/>
            <a:r>
              <a:rPr lang="ja-JP" altLang="en-US" sz="1600" b="1" dirty="0">
                <a:latin typeface="MS Mincho" charset="-128"/>
                <a:ea typeface="MS Mincho" charset="-128"/>
                <a:cs typeface="MS Mincho" charset="-128"/>
              </a:rPr>
              <a:t>スマホ内の</a:t>
            </a:r>
            <a:endParaRPr lang="en-US" altLang="ja-JP" sz="1600" b="1" dirty="0">
              <a:latin typeface="MS Mincho" charset="-128"/>
              <a:ea typeface="MS Mincho" charset="-128"/>
              <a:cs typeface="MS Mincho" charset="-128"/>
            </a:endParaRPr>
          </a:p>
          <a:p>
            <a:pPr algn="ctr"/>
            <a:r>
              <a:rPr lang="ja-JP" altLang="en-US" sz="1600" b="1" dirty="0">
                <a:latin typeface="MS Mincho" charset="-128"/>
                <a:ea typeface="MS Mincho" charset="-128"/>
                <a:cs typeface="MS Mincho" charset="-128"/>
              </a:rPr>
              <a:t>アプリやゲーム</a:t>
            </a:r>
          </a:p>
        </p:txBody>
      </p:sp>
      <p:cxnSp>
        <p:nvCxnSpPr>
          <p:cNvPr id="40" name="直線矢印コネクタ 39"/>
          <p:cNvCxnSpPr>
            <a:endCxn id="39" idx="1"/>
          </p:cNvCxnSpPr>
          <p:nvPr/>
        </p:nvCxnSpPr>
        <p:spPr>
          <a:xfrm>
            <a:off x="7937500" y="4864100"/>
            <a:ext cx="1513947" cy="2386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V="1">
            <a:off x="6674491" y="2952853"/>
            <a:ext cx="2736736" cy="3616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1193811" y="5639917"/>
            <a:ext cx="1870662" cy="1932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114863" y="5917469"/>
            <a:ext cx="2345514" cy="400110"/>
          </a:xfrm>
          <a:prstGeom prst="rect">
            <a:avLst/>
          </a:prstGeom>
          <a:noFill/>
        </p:spPr>
        <p:txBody>
          <a:bodyPr wrap="none" rtlCol="0">
            <a:spAutoFit/>
          </a:bodyPr>
          <a:lstStyle/>
          <a:p>
            <a:r>
              <a:rPr kumimoji="1" lang="ja-JP" altLang="en-US" sz="2000" dirty="0">
                <a:latin typeface="MS PMincho" charset="-128"/>
                <a:ea typeface="MS PMincho" charset="-128"/>
                <a:cs typeface="MS PMincho" charset="-128"/>
              </a:rPr>
              <a:t>親近感</a:t>
            </a:r>
            <a:r>
              <a:rPr kumimoji="1" lang="ja-JP" altLang="en-US" sz="2000">
                <a:latin typeface="MS PMincho" charset="-128"/>
                <a:ea typeface="MS PMincho" charset="-128"/>
                <a:cs typeface="MS PMincho" charset="-128"/>
              </a:rPr>
              <a:t>を感じる関係</a:t>
            </a:r>
          </a:p>
        </p:txBody>
      </p:sp>
      <p:sp>
        <p:nvSpPr>
          <p:cNvPr id="48" name="テキスト ボックス 47"/>
          <p:cNvSpPr txBox="1"/>
          <p:nvPr/>
        </p:nvSpPr>
        <p:spPr>
          <a:xfrm>
            <a:off x="459375" y="5319365"/>
            <a:ext cx="697627" cy="707886"/>
          </a:xfrm>
          <a:prstGeom prst="rect">
            <a:avLst/>
          </a:prstGeom>
          <a:noFill/>
        </p:spPr>
        <p:txBody>
          <a:bodyPr wrap="none" rtlCol="0">
            <a:spAutoFit/>
          </a:bodyPr>
          <a:lstStyle/>
          <a:p>
            <a:r>
              <a:rPr kumimoji="1" lang="ja-JP" altLang="en-US" sz="4000" dirty="0"/>
              <a:t>＊</a:t>
            </a:r>
          </a:p>
        </p:txBody>
      </p:sp>
      <p:cxnSp>
        <p:nvCxnSpPr>
          <p:cNvPr id="68" name="直線矢印コネクタ 67"/>
          <p:cNvCxnSpPr>
            <a:endCxn id="6" idx="1"/>
          </p:cNvCxnSpPr>
          <p:nvPr/>
        </p:nvCxnSpPr>
        <p:spPr>
          <a:xfrm>
            <a:off x="2789340" y="4036077"/>
            <a:ext cx="1264237" cy="2643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78826" y="152534"/>
            <a:ext cx="1723549" cy="400110"/>
          </a:xfrm>
          <a:prstGeom prst="rect">
            <a:avLst/>
          </a:prstGeom>
          <a:noFill/>
        </p:spPr>
        <p:txBody>
          <a:bodyPr wrap="none" rtlCol="0">
            <a:spAutoFit/>
          </a:bodyPr>
          <a:lstStyle/>
          <a:p>
            <a:r>
              <a:rPr kumimoji="1" lang="ja-JP" altLang="en-US" sz="2000" dirty="0">
                <a:latin typeface="HGSMinchoE" charset="-128"/>
                <a:ea typeface="HGSMinchoE" charset="-128"/>
                <a:cs typeface="HGSMinchoE" charset="-128"/>
              </a:rPr>
              <a:t>仮説２の導出</a:t>
            </a:r>
          </a:p>
        </p:txBody>
      </p:sp>
      <p:sp>
        <p:nvSpPr>
          <p:cNvPr id="12" name="正方形/長方形 11"/>
          <p:cNvSpPr/>
          <p:nvPr/>
        </p:nvSpPr>
        <p:spPr>
          <a:xfrm>
            <a:off x="804608" y="1657753"/>
            <a:ext cx="3853940" cy="646331"/>
          </a:xfrm>
          <a:prstGeom prst="rect">
            <a:avLst/>
          </a:prstGeom>
        </p:spPr>
        <p:txBody>
          <a:bodyPr wrap="none">
            <a:spAutoFit/>
          </a:bodyPr>
          <a:lstStyle/>
          <a:p>
            <a:r>
              <a:rPr lang="ja-JP" altLang="en-US" sz="3600">
                <a:latin typeface="MS PMincho" charset="-128"/>
                <a:ea typeface="MS PMincho" charset="-128"/>
                <a:cs typeface="MS PMincho" charset="-128"/>
              </a:rPr>
              <a:t>＜親近感の定義＞</a:t>
            </a:r>
            <a:endParaRPr lang="en-US" altLang="ja-JP" sz="3600" dirty="0">
              <a:latin typeface="MS PMincho" charset="-128"/>
              <a:ea typeface="MS PMincho" charset="-128"/>
              <a:cs typeface="MS PMincho" charset="-128"/>
            </a:endParaRPr>
          </a:p>
        </p:txBody>
      </p:sp>
      <p:pic>
        <p:nvPicPr>
          <p:cNvPr id="33" name="図 32"/>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0" r="99560">
                        <a14:foregroundMark x1="42857" y1="84321" x2="47473" y2="3824"/>
                        <a14:foregroundMark x1="31648" y1="12046" x2="29451" y2="27342"/>
                        <a14:foregroundMark x1="47253" y1="19503" x2="64835" y2="21224"/>
                        <a14:foregroundMark x1="63077" y1="63480" x2="56044" y2="89293"/>
                        <a14:foregroundMark x1="50989" y1="68834" x2="62637" y2="62906"/>
                        <a14:foregroundMark x1="48352" y1="3059" x2="66813" y2="10899"/>
                        <a14:foregroundMark x1="65055" y1="21797" x2="63736" y2="53728"/>
                        <a14:foregroundMark x1="58462" y1="67495" x2="55165" y2="83365"/>
                      </a14:backgroundRemoval>
                    </a14:imgEffect>
                  </a14:imgLayer>
                </a14:imgProps>
              </a:ext>
              <a:ext uri="{28A0092B-C50C-407E-A947-70E740481C1C}">
                <a14:useLocalDpi xmlns:a14="http://schemas.microsoft.com/office/drawing/2010/main"/>
              </a:ext>
            </a:extLst>
          </a:blip>
          <a:srcRect/>
          <a:stretch/>
        </p:blipFill>
        <p:spPr>
          <a:xfrm>
            <a:off x="5217551" y="4945900"/>
            <a:ext cx="1375462" cy="1583914"/>
          </a:xfrm>
          <a:prstGeom prst="rect">
            <a:avLst/>
          </a:prstGeom>
        </p:spPr>
      </p:pic>
      <p:sp>
        <p:nvSpPr>
          <p:cNvPr id="19" name="テキスト ボックス 18"/>
          <p:cNvSpPr txBox="1"/>
          <p:nvPr/>
        </p:nvSpPr>
        <p:spPr>
          <a:xfrm>
            <a:off x="1066080" y="3644870"/>
            <a:ext cx="1653017" cy="400110"/>
          </a:xfrm>
          <a:prstGeom prst="rect">
            <a:avLst/>
          </a:prstGeom>
          <a:noFill/>
        </p:spPr>
        <p:txBody>
          <a:bodyPr wrap="none" rtlCol="0">
            <a:spAutoFit/>
          </a:bodyPr>
          <a:lstStyle/>
          <a:p>
            <a:r>
              <a:rPr kumimoji="1" lang="ja-JP" altLang="en-US" sz="2000">
                <a:latin typeface="MS PMincho" charset="-128"/>
                <a:ea typeface="MS PMincho" charset="-128"/>
                <a:cs typeface="MS PMincho" charset="-128"/>
              </a:rPr>
              <a:t>同じ趣味の人</a:t>
            </a:r>
          </a:p>
        </p:txBody>
      </p:sp>
      <p:grpSp>
        <p:nvGrpSpPr>
          <p:cNvPr id="21" name="図形グループ 20"/>
          <p:cNvGrpSpPr/>
          <p:nvPr/>
        </p:nvGrpSpPr>
        <p:grpSpPr>
          <a:xfrm>
            <a:off x="3798469" y="4268871"/>
            <a:ext cx="1651890" cy="671605"/>
            <a:chOff x="3798469" y="4268871"/>
            <a:chExt cx="1651890" cy="671605"/>
          </a:xfrm>
        </p:grpSpPr>
        <p:sp>
          <p:nvSpPr>
            <p:cNvPr id="34" name="テキスト ボックス 33">
              <a:extLst>
                <a:ext uri="{FF2B5EF4-FFF2-40B4-BE49-F238E27FC236}">
                  <a16:creationId xmlns:a16="http://schemas.microsoft.com/office/drawing/2014/main" id="{F0C4F80A-1B0A-4DD4-8230-CD31F0BA7B31}"/>
                </a:ext>
              </a:extLst>
            </p:cNvPr>
            <p:cNvSpPr txBox="1"/>
            <p:nvPr/>
          </p:nvSpPr>
          <p:spPr>
            <a:xfrm flipH="1">
              <a:off x="3798469" y="4268871"/>
              <a:ext cx="1651890" cy="369332"/>
            </a:xfrm>
            <a:prstGeom prst="rect">
              <a:avLst/>
            </a:prstGeom>
            <a:noFill/>
          </p:spPr>
          <p:txBody>
            <a:bodyPr wrap="square" rtlCol="0">
              <a:spAutoFit/>
            </a:bodyPr>
            <a:lstStyle/>
            <a:p>
              <a:r>
                <a:rPr kumimoji="1" lang="ja-JP" altLang="en-US" dirty="0">
                  <a:latin typeface="MS PMincho" charset="-128"/>
                  <a:ea typeface="MS PMincho" charset="-128"/>
                  <a:cs typeface="MS PMincho" charset="-128"/>
                </a:rPr>
                <a:t>好きなモノ・コト</a:t>
              </a:r>
            </a:p>
          </p:txBody>
        </p:sp>
        <p:sp>
          <p:nvSpPr>
            <p:cNvPr id="20" name="テキスト ボックス 19"/>
            <p:cNvSpPr txBox="1"/>
            <p:nvPr/>
          </p:nvSpPr>
          <p:spPr>
            <a:xfrm>
              <a:off x="4177618" y="4571144"/>
              <a:ext cx="877163" cy="369332"/>
            </a:xfrm>
            <a:prstGeom prst="rect">
              <a:avLst/>
            </a:prstGeom>
            <a:noFill/>
          </p:spPr>
          <p:txBody>
            <a:bodyPr wrap="none" rtlCol="0">
              <a:spAutoFit/>
            </a:bodyPr>
            <a:lstStyle/>
            <a:p>
              <a:r>
                <a:rPr lang="ja-JP" altLang="en-US" dirty="0">
                  <a:latin typeface="MS PMincho" charset="-128"/>
                  <a:ea typeface="MS PMincho" charset="-128"/>
                  <a:cs typeface="MS PMincho" charset="-128"/>
                </a:rPr>
                <a:t>（趣味）</a:t>
              </a:r>
              <a:endParaRPr kumimoji="1" lang="ja-JP" altLang="en-US" dirty="0">
                <a:latin typeface="MS PMincho" charset="-128"/>
                <a:ea typeface="MS PMincho" charset="-128"/>
                <a:cs typeface="MS PMincho" charset="-128"/>
              </a:endParaRPr>
            </a:p>
          </p:txBody>
        </p:sp>
      </p:grpSp>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41</a:t>
            </a:fld>
            <a:endParaRPr kumimoji="1" lang="ja-JP" altLang="en-US" dirty="0"/>
          </a:p>
        </p:txBody>
      </p:sp>
    </p:spTree>
    <p:extLst>
      <p:ext uri="{BB962C8B-B14F-4D97-AF65-F5344CB8AC3E}">
        <p14:creationId xmlns:p14="http://schemas.microsoft.com/office/powerpoint/2010/main" val="3214282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9427" y="554762"/>
            <a:ext cx="4913529" cy="1313478"/>
          </a:xfrm>
        </p:spPr>
        <p:txBody>
          <a:bodyPr>
            <a:normAutofit/>
          </a:bodyPr>
          <a:lstStyle/>
          <a:p>
            <a:r>
              <a:rPr kumimoji="1" lang="ja-JP" altLang="en-US" sz="3600" dirty="0">
                <a:latin typeface="HGSMinchoE" charset="-128"/>
                <a:ea typeface="HGSMinchoE" charset="-128"/>
                <a:cs typeface="HGSMinchoE" charset="-128"/>
              </a:rPr>
              <a:t>親近感をもたせるには</a:t>
            </a:r>
          </a:p>
        </p:txBody>
      </p:sp>
      <p:sp>
        <p:nvSpPr>
          <p:cNvPr id="3" name="コンテンツ プレースホルダー 2"/>
          <p:cNvSpPr>
            <a:spLocks noGrp="1"/>
          </p:cNvSpPr>
          <p:nvPr>
            <p:ph idx="1"/>
          </p:nvPr>
        </p:nvSpPr>
        <p:spPr>
          <a:xfrm>
            <a:off x="651234" y="1682296"/>
            <a:ext cx="7075108" cy="5227798"/>
          </a:xfrm>
        </p:spPr>
        <p:txBody>
          <a:bodyPr>
            <a:normAutofit/>
          </a:bodyPr>
          <a:lstStyle/>
          <a:p>
            <a:pPr marL="0" indent="0">
              <a:lnSpc>
                <a:spcPct val="100000"/>
              </a:lnSpc>
              <a:buNone/>
            </a:pPr>
            <a:r>
              <a:rPr kumimoji="1" lang="ja-JP" altLang="en-US" sz="4400" dirty="0">
                <a:latin typeface="MS Mincho" charset="-128"/>
                <a:ea typeface="MS Mincho" charset="-128"/>
                <a:cs typeface="MS Mincho" charset="-128"/>
              </a:rPr>
              <a:t>①</a:t>
            </a:r>
            <a:r>
              <a:rPr kumimoji="1" lang="ja-JP" altLang="en-US" sz="3200" dirty="0">
                <a:latin typeface="MS Mincho" charset="-128"/>
                <a:ea typeface="MS Mincho" charset="-128"/>
                <a:cs typeface="MS Mincho" charset="-128"/>
              </a:rPr>
              <a:t>　</a:t>
            </a:r>
            <a:r>
              <a:rPr kumimoji="1" lang="ja-JP" altLang="en-US" sz="3200" b="1" dirty="0">
                <a:latin typeface="MS Mincho" charset="-128"/>
                <a:ea typeface="MS Mincho" charset="-128"/>
                <a:cs typeface="MS Mincho" charset="-128"/>
              </a:rPr>
              <a:t>単純接触効果</a:t>
            </a:r>
            <a:endParaRPr kumimoji="1" lang="en-US" altLang="ja-JP" sz="3200" b="1" dirty="0">
              <a:latin typeface="MS Mincho" charset="-128"/>
              <a:ea typeface="MS Mincho" charset="-128"/>
              <a:cs typeface="MS Mincho" charset="-128"/>
            </a:endParaRPr>
          </a:p>
          <a:p>
            <a:pPr marL="0" indent="0">
              <a:lnSpc>
                <a:spcPct val="100000"/>
              </a:lnSpc>
              <a:buNone/>
            </a:pPr>
            <a:r>
              <a:rPr kumimoji="1" lang="ja-JP" altLang="en-US" sz="2400" dirty="0">
                <a:latin typeface="MS Mincho" charset="-128"/>
                <a:ea typeface="MS Mincho" charset="-128"/>
                <a:cs typeface="MS Mincho" charset="-128"/>
              </a:rPr>
              <a:t>　　　　何回も接触することで相手に</a:t>
            </a:r>
            <a:endParaRPr kumimoji="1" lang="en-US" altLang="ja-JP" sz="2400" dirty="0">
              <a:latin typeface="MS Mincho" charset="-128"/>
              <a:ea typeface="MS Mincho" charset="-128"/>
              <a:cs typeface="MS Mincho" charset="-128"/>
            </a:endParaRPr>
          </a:p>
          <a:p>
            <a:pPr marL="0" indent="0">
              <a:lnSpc>
                <a:spcPct val="100000"/>
              </a:lnSpc>
              <a:buNone/>
            </a:pPr>
            <a:r>
              <a:rPr kumimoji="1" lang="ja-JP" altLang="en-US" sz="3200" dirty="0">
                <a:solidFill>
                  <a:srgbClr val="C00000"/>
                </a:solidFill>
                <a:latin typeface="MS Mincho" charset="-128"/>
                <a:ea typeface="MS Mincho" charset="-128"/>
                <a:cs typeface="MS Mincho" charset="-128"/>
              </a:rPr>
              <a:t>　　　親近感</a:t>
            </a:r>
            <a:r>
              <a:rPr kumimoji="1" lang="ja-JP" altLang="en-US" sz="2400" dirty="0">
                <a:latin typeface="MS Mincho" charset="-128"/>
                <a:ea typeface="MS Mincho" charset="-128"/>
                <a:cs typeface="MS Mincho" charset="-128"/>
              </a:rPr>
              <a:t>を与えるには</a:t>
            </a:r>
            <a:r>
              <a:rPr kumimoji="1" lang="mr-IN" altLang="ja-JP" sz="2400" dirty="0">
                <a:latin typeface="MS Mincho" charset="-128"/>
                <a:ea typeface="MS Mincho" charset="-128"/>
                <a:cs typeface="MS Mincho" charset="-128"/>
              </a:rPr>
              <a:t>……</a:t>
            </a:r>
            <a:endParaRPr kumimoji="1" lang="en-US" altLang="ja-JP" sz="1200" dirty="0">
              <a:latin typeface="MS Mincho" charset="-128"/>
              <a:ea typeface="MS Mincho" charset="-128"/>
              <a:cs typeface="MS Mincho" charset="-128"/>
            </a:endParaRPr>
          </a:p>
          <a:p>
            <a:pPr marL="0" indent="0">
              <a:buNone/>
            </a:pPr>
            <a:endParaRPr lang="en-US" altLang="ja-JP" sz="1200" dirty="0">
              <a:latin typeface="MS Mincho" charset="-128"/>
              <a:ea typeface="MS Mincho" charset="-128"/>
              <a:cs typeface="MS Mincho" charset="-128"/>
            </a:endParaRPr>
          </a:p>
          <a:p>
            <a:pPr marL="0" indent="0">
              <a:buNone/>
            </a:pPr>
            <a:endParaRPr kumimoji="1" lang="en-US" altLang="ja-JP" sz="1200" dirty="0">
              <a:latin typeface="MS Mincho" charset="-128"/>
              <a:ea typeface="MS Mincho" charset="-128"/>
              <a:cs typeface="MS Mincho" charset="-128"/>
            </a:endParaRPr>
          </a:p>
          <a:p>
            <a:pPr marL="0" indent="0">
              <a:buNone/>
            </a:pPr>
            <a:r>
              <a:rPr kumimoji="1" lang="ja-JP" altLang="en-US" sz="4800" dirty="0">
                <a:latin typeface="MS Mincho" charset="-128"/>
                <a:ea typeface="MS Mincho" charset="-128"/>
                <a:cs typeface="MS Mincho" charset="-128"/>
              </a:rPr>
              <a:t>②</a:t>
            </a:r>
            <a:r>
              <a:rPr lang="ja-JP" altLang="en-US" sz="2000" dirty="0">
                <a:latin typeface="MS Mincho" charset="-128"/>
                <a:ea typeface="MS Mincho" charset="-128"/>
                <a:cs typeface="MS Mincho" charset="-128"/>
              </a:rPr>
              <a:t>　</a:t>
            </a:r>
            <a:r>
              <a:rPr lang="ja-JP" altLang="en-US" sz="3000" b="1" dirty="0">
                <a:latin typeface="MS Mincho" charset="-128"/>
                <a:ea typeface="MS Mincho" charset="-128"/>
                <a:cs typeface="MS Mincho" charset="-128"/>
              </a:rPr>
              <a:t>オウンドメディア</a:t>
            </a:r>
            <a:endParaRPr lang="en-US" altLang="ja-JP" sz="2000" b="1" dirty="0">
              <a:latin typeface="MS Mincho" charset="-128"/>
              <a:ea typeface="MS Mincho" charset="-128"/>
              <a:cs typeface="MS Mincho" charset="-128"/>
            </a:endParaRPr>
          </a:p>
          <a:p>
            <a:pPr marL="0" indent="0">
              <a:buNone/>
            </a:pPr>
            <a:r>
              <a:rPr kumimoji="1" lang="ja-JP" altLang="en-US" sz="2400" dirty="0">
                <a:latin typeface="MS Mincho" charset="-128"/>
                <a:ea typeface="MS Mincho" charset="-128"/>
                <a:cs typeface="MS Mincho" charset="-128"/>
              </a:rPr>
              <a:t>　　　親近感を持ってもらうのに大切なのは</a:t>
            </a:r>
            <a:endParaRPr lang="en-US" altLang="ja-JP" sz="2400" dirty="0">
              <a:latin typeface="MS Mincho" charset="-128"/>
              <a:ea typeface="MS Mincho" charset="-128"/>
              <a:cs typeface="MS Mincho" charset="-128"/>
            </a:endParaRPr>
          </a:p>
          <a:p>
            <a:pPr marL="0" indent="0">
              <a:buNone/>
            </a:pPr>
            <a:r>
              <a:rPr kumimoji="1" lang="ja-JP" altLang="en-US" sz="2400" dirty="0">
                <a:latin typeface="MS Mincho" charset="-128"/>
                <a:ea typeface="MS Mincho" charset="-128"/>
                <a:cs typeface="MS Mincho" charset="-128"/>
              </a:rPr>
              <a:t>　　　相手に</a:t>
            </a:r>
            <a:r>
              <a:rPr kumimoji="1" lang="ja-JP" altLang="en-US" sz="3200" dirty="0">
                <a:solidFill>
                  <a:srgbClr val="C00000"/>
                </a:solidFill>
                <a:latin typeface="MS Mincho" charset="-128"/>
                <a:ea typeface="MS Mincho" charset="-128"/>
                <a:cs typeface="MS Mincho" charset="-128"/>
              </a:rPr>
              <a:t>共感</a:t>
            </a:r>
            <a:r>
              <a:rPr lang="ja-JP" altLang="en-US" sz="2400" dirty="0">
                <a:latin typeface="MS Mincho" charset="-128"/>
                <a:ea typeface="MS Mincho" charset="-128"/>
                <a:cs typeface="MS Mincho" charset="-128"/>
              </a:rPr>
              <a:t>させることが重要！</a:t>
            </a:r>
            <a:r>
              <a:rPr lang="mr-IN" altLang="ja-JP" sz="2400" dirty="0">
                <a:latin typeface="MS Mincho" charset="-128"/>
                <a:ea typeface="MS Mincho" charset="-128"/>
                <a:cs typeface="MS Mincho" charset="-128"/>
              </a:rPr>
              <a:t>……</a:t>
            </a:r>
            <a:endParaRPr lang="en-US" altLang="ja-JP" sz="1400" b="1" dirty="0">
              <a:latin typeface="HGPSoeiKakugothicUB" charset="-128"/>
              <a:ea typeface="HGPSoeiKakugothicUB" charset="-128"/>
              <a:cs typeface="HGPSoeiKakugothicUB" charset="-128"/>
            </a:endParaRPr>
          </a:p>
          <a:p>
            <a:pPr marL="0" indent="0">
              <a:buNone/>
            </a:pPr>
            <a:endParaRPr kumimoji="1" lang="ja-JP" altLang="en-US" sz="3200" dirty="0">
              <a:latin typeface="MS Mincho" charset="-128"/>
              <a:ea typeface="MS Mincho" charset="-128"/>
              <a:cs typeface="MS Mincho" charset="-128"/>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42</a:t>
            </a:fld>
            <a:endParaRPr kumimoji="1" lang="ja-JP" altLang="en-US" dirty="0"/>
          </a:p>
        </p:txBody>
      </p:sp>
      <p:sp>
        <p:nvSpPr>
          <p:cNvPr id="8" name="テキスト ボックス 7"/>
          <p:cNvSpPr txBox="1">
            <a:spLocks noChangeAspect="1"/>
          </p:cNvSpPr>
          <p:nvPr/>
        </p:nvSpPr>
        <p:spPr>
          <a:xfrm>
            <a:off x="7235352" y="2797982"/>
            <a:ext cx="4956648" cy="584775"/>
          </a:xfrm>
          <a:prstGeom prst="rect">
            <a:avLst/>
          </a:prstGeom>
          <a:noFill/>
          <a:ln w="57150">
            <a:noFill/>
          </a:ln>
        </p:spPr>
        <p:txBody>
          <a:bodyPr wrap="square" rtlCol="0">
            <a:spAutoFit/>
          </a:bodyPr>
          <a:lstStyle/>
          <a:p>
            <a:r>
              <a:rPr lang="ja-JP" altLang="en-US" sz="3200" dirty="0">
                <a:latin typeface="HGPMinchoE" charset="-128"/>
                <a:ea typeface="HGPMinchoE" charset="-128"/>
                <a:cs typeface="HGPMinchoE" charset="-128"/>
              </a:rPr>
              <a:t>　</a:t>
            </a:r>
            <a:r>
              <a:rPr lang="en-US" altLang="ja-JP" sz="3200" dirty="0">
                <a:latin typeface="HGPMinchoE" charset="-128"/>
                <a:ea typeface="HGPMinchoE" charset="-128"/>
                <a:cs typeface="HGPMinchoE" charset="-128"/>
              </a:rPr>
              <a:t>『</a:t>
            </a:r>
            <a:r>
              <a:rPr lang="ja-JP" altLang="en-US" sz="3200" dirty="0">
                <a:latin typeface="HGPMinchoE" charset="-128"/>
                <a:ea typeface="HGPMinchoE" charset="-128"/>
                <a:cs typeface="HGPMinchoE" charset="-128"/>
              </a:rPr>
              <a:t>単純接触効果が有効</a:t>
            </a:r>
            <a:r>
              <a:rPr lang="en-US" altLang="ja-JP" sz="3200" dirty="0">
                <a:latin typeface="HGPMinchoE" charset="-128"/>
                <a:ea typeface="HGPMinchoE" charset="-128"/>
                <a:cs typeface="HGPMinchoE" charset="-128"/>
              </a:rPr>
              <a:t>』 </a:t>
            </a:r>
            <a:endParaRPr kumimoji="1" lang="ja-JP" altLang="en-US" sz="3200" dirty="0">
              <a:latin typeface="HGPMinchoE" charset="-128"/>
              <a:ea typeface="HGPMinchoE" charset="-128"/>
              <a:cs typeface="HGPMinchoE" charset="-128"/>
            </a:endParaRPr>
          </a:p>
        </p:txBody>
      </p:sp>
      <p:sp>
        <p:nvSpPr>
          <p:cNvPr id="9" name="テキスト ボックス 8"/>
          <p:cNvSpPr txBox="1"/>
          <p:nvPr/>
        </p:nvSpPr>
        <p:spPr>
          <a:xfrm>
            <a:off x="7350212" y="5409574"/>
            <a:ext cx="4841788" cy="584775"/>
          </a:xfrm>
          <a:prstGeom prst="rect">
            <a:avLst/>
          </a:prstGeom>
          <a:noFill/>
          <a:ln w="57150">
            <a:noFill/>
          </a:ln>
        </p:spPr>
        <p:txBody>
          <a:bodyPr wrap="square" rtlCol="0">
            <a:spAutoFit/>
          </a:bodyPr>
          <a:lstStyle/>
          <a:p>
            <a:r>
              <a:rPr kumimoji="1" lang="ja-JP" altLang="en-US" sz="3200" dirty="0">
                <a:latin typeface="HGPMinchoE" charset="-128"/>
                <a:ea typeface="HGPMinchoE" charset="-128"/>
                <a:cs typeface="HGPMinchoE" charset="-128"/>
              </a:rPr>
              <a:t>　</a:t>
            </a:r>
            <a:r>
              <a:rPr kumimoji="1" lang="en-US" altLang="ja-JP" sz="3200" dirty="0">
                <a:latin typeface="HGPMinchoE" charset="-128"/>
                <a:ea typeface="HGPMinchoE" charset="-128"/>
                <a:cs typeface="HGPMinchoE" charset="-128"/>
              </a:rPr>
              <a:t>『</a:t>
            </a:r>
            <a:r>
              <a:rPr kumimoji="1" lang="ja-JP" altLang="en-US" sz="3200" dirty="0">
                <a:latin typeface="HGPMinchoE" charset="-128"/>
                <a:ea typeface="HGPMinchoE" charset="-128"/>
                <a:cs typeface="HGPMinchoE" charset="-128"/>
              </a:rPr>
              <a:t>オウンドメディアの活用</a:t>
            </a:r>
            <a:r>
              <a:rPr kumimoji="1" lang="en-US" altLang="ja-JP" sz="3200" dirty="0">
                <a:latin typeface="HGPMinchoE" charset="-128"/>
                <a:ea typeface="HGPMinchoE" charset="-128"/>
                <a:cs typeface="HGPMinchoE" charset="-128"/>
              </a:rPr>
              <a:t>』</a:t>
            </a:r>
            <a:endParaRPr kumimoji="1" lang="ja-JP" altLang="en-US" sz="3200" dirty="0">
              <a:latin typeface="HGPMinchoE" charset="-128"/>
              <a:ea typeface="HGPMinchoE" charset="-128"/>
              <a:cs typeface="HGPMinchoE" charset="-128"/>
            </a:endParaRPr>
          </a:p>
        </p:txBody>
      </p:sp>
      <p:sp>
        <p:nvSpPr>
          <p:cNvPr id="10" name="テキスト ボックス 9"/>
          <p:cNvSpPr txBox="1"/>
          <p:nvPr/>
        </p:nvSpPr>
        <p:spPr>
          <a:xfrm>
            <a:off x="108278" y="154652"/>
            <a:ext cx="1723549" cy="400110"/>
          </a:xfrm>
          <a:prstGeom prst="rect">
            <a:avLst/>
          </a:prstGeom>
          <a:noFill/>
        </p:spPr>
        <p:txBody>
          <a:bodyPr wrap="none" rtlCol="0">
            <a:spAutoFit/>
          </a:bodyPr>
          <a:lstStyle/>
          <a:p>
            <a:r>
              <a:rPr kumimoji="1" lang="ja-JP" altLang="en-US" sz="2000" dirty="0">
                <a:latin typeface="HGSMinchoE" charset="-128"/>
                <a:ea typeface="HGSMinchoE" charset="-128"/>
                <a:cs typeface="HGSMinchoE" charset="-128"/>
              </a:rPr>
              <a:t>仮説２の導出</a:t>
            </a:r>
          </a:p>
        </p:txBody>
      </p:sp>
      <p:grpSp>
        <p:nvGrpSpPr>
          <p:cNvPr id="11" name="図形グループ 10"/>
          <p:cNvGrpSpPr/>
          <p:nvPr/>
        </p:nvGrpSpPr>
        <p:grpSpPr>
          <a:xfrm>
            <a:off x="8237232" y="1465845"/>
            <a:ext cx="3289021" cy="1332137"/>
            <a:chOff x="2795831" y="2071387"/>
            <a:chExt cx="7631307" cy="2631980"/>
          </a:xfrm>
        </p:grpSpPr>
        <p:pic>
          <p:nvPicPr>
            <p:cNvPr id="12" name="図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95831" y="2498791"/>
              <a:ext cx="2327248" cy="2169973"/>
            </a:xfrm>
            <a:prstGeom prst="rect">
              <a:avLst/>
            </a:prstGeom>
          </p:spPr>
        </p:pic>
        <p:pic>
          <p:nvPicPr>
            <p:cNvPr id="13" name="図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47922" y="2505234"/>
              <a:ext cx="2279502" cy="2198133"/>
            </a:xfrm>
            <a:prstGeom prst="rect">
              <a:avLst/>
            </a:prstGeom>
          </p:spPr>
        </p:pic>
        <p:grpSp>
          <p:nvGrpSpPr>
            <p:cNvPr id="14" name="グループ化 11"/>
            <p:cNvGrpSpPr/>
            <p:nvPr/>
          </p:nvGrpSpPr>
          <p:grpSpPr>
            <a:xfrm rot="368151">
              <a:off x="8939584" y="2071387"/>
              <a:ext cx="1487554" cy="1024217"/>
              <a:chOff x="6941504" y="603835"/>
              <a:chExt cx="1487554" cy="1024217"/>
            </a:xfrm>
          </p:grpSpPr>
          <p:pic>
            <p:nvPicPr>
              <p:cNvPr id="16" name="図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41504" y="603835"/>
                <a:ext cx="1487554" cy="1024217"/>
              </a:xfrm>
              <a:prstGeom prst="rect">
                <a:avLst/>
              </a:prstGeom>
            </p:spPr>
          </p:pic>
          <p:sp>
            <p:nvSpPr>
              <p:cNvPr id="17" name="ハート 16"/>
              <p:cNvSpPr/>
              <p:nvPr/>
            </p:nvSpPr>
            <p:spPr>
              <a:xfrm>
                <a:off x="7193684" y="1168870"/>
                <a:ext cx="159223" cy="21478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ハート 17"/>
              <p:cNvSpPr/>
              <p:nvPr/>
            </p:nvSpPr>
            <p:spPr>
              <a:xfrm>
                <a:off x="7517119" y="918761"/>
                <a:ext cx="243385" cy="244474"/>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ハート 18"/>
              <p:cNvSpPr/>
              <p:nvPr/>
            </p:nvSpPr>
            <p:spPr>
              <a:xfrm>
                <a:off x="7863173" y="719086"/>
                <a:ext cx="492736" cy="287045"/>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5" name="直線矢印コネクタ 14"/>
            <p:cNvCxnSpPr/>
            <p:nvPr/>
          </p:nvCxnSpPr>
          <p:spPr>
            <a:xfrm flipV="1">
              <a:off x="5427219" y="3454099"/>
              <a:ext cx="2012896" cy="26677"/>
            </a:xfrm>
            <a:prstGeom prst="straightConnector1">
              <a:avLst/>
            </a:prstGeom>
            <a:ln w="762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grpSp>
      <p:grpSp>
        <p:nvGrpSpPr>
          <p:cNvPr id="30" name="図形グループ 29"/>
          <p:cNvGrpSpPr/>
          <p:nvPr/>
        </p:nvGrpSpPr>
        <p:grpSpPr>
          <a:xfrm>
            <a:off x="8348181" y="4351716"/>
            <a:ext cx="2793423" cy="1195517"/>
            <a:chOff x="2957672" y="3800872"/>
            <a:chExt cx="5808334" cy="2243371"/>
          </a:xfrm>
        </p:grpSpPr>
        <p:pic>
          <p:nvPicPr>
            <p:cNvPr id="31" name="図 30"/>
            <p:cNvPicPr>
              <a:picLocks noChangeAspect="1"/>
            </p:cNvPicPr>
            <p:nvPr/>
          </p:nvPicPr>
          <p:blipFill>
            <a:blip r:embed="rId4" cstate="email">
              <a:extLst>
                <a:ext uri="{BEBA8EAE-BF5A-486C-A8C5-ECC9F3942E4B}">
                  <a14:imgProps xmlns:a14="http://schemas.microsoft.com/office/drawing/2010/main">
                    <a14:imgLayer r:embed="rId5">
                      <a14:imgEffect>
                        <a14:backgroundRemoval t="2527" b="89892" l="9717" r="89879"/>
                      </a14:imgEffect>
                    </a14:imgLayer>
                  </a14:imgProps>
                </a:ext>
                <a:ext uri="{28A0092B-C50C-407E-A947-70E740481C1C}">
                  <a14:useLocalDpi xmlns:a14="http://schemas.microsoft.com/office/drawing/2010/main"/>
                </a:ext>
              </a:extLst>
            </a:blip>
            <a:stretch>
              <a:fillRect/>
            </a:stretch>
          </p:blipFill>
          <p:spPr>
            <a:xfrm>
              <a:off x="2957672" y="3800872"/>
              <a:ext cx="2034890" cy="2243371"/>
            </a:xfrm>
            <a:prstGeom prst="rect">
              <a:avLst/>
            </a:prstGeom>
            <a:ln>
              <a:noFill/>
            </a:ln>
          </p:spPr>
        </p:pic>
        <p:pic>
          <p:nvPicPr>
            <p:cNvPr id="32" name="図 31"/>
            <p:cNvPicPr>
              <a:picLocks noChangeAspect="1"/>
            </p:cNvPicPr>
            <p:nvPr/>
          </p:nvPicPr>
          <p:blipFill>
            <a:blip r:embed="rId6"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26277" y="3800872"/>
              <a:ext cx="1639729" cy="2082195"/>
            </a:xfrm>
            <a:prstGeom prst="rect">
              <a:avLst/>
            </a:prstGeom>
          </p:spPr>
        </p:pic>
        <p:pic>
          <p:nvPicPr>
            <p:cNvPr id="33" name="図 32"/>
            <p:cNvPicPr>
              <a:picLocks noChangeAspect="1"/>
            </p:cNvPicPr>
            <p:nvPr/>
          </p:nvPicPr>
          <p:blipFill>
            <a:blip r:embed="rId7"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606460" y="4564678"/>
              <a:ext cx="2505539" cy="1316042"/>
            </a:xfrm>
            <a:prstGeom prst="rect">
              <a:avLst/>
            </a:prstGeom>
          </p:spPr>
        </p:pic>
      </p:grpSp>
    </p:spTree>
    <p:extLst>
      <p:ext uri="{BB962C8B-B14F-4D97-AF65-F5344CB8AC3E}">
        <p14:creationId xmlns:p14="http://schemas.microsoft.com/office/powerpoint/2010/main" val="21120904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43</a:t>
            </a:fld>
            <a:endParaRPr kumimoji="1" lang="ja-JP" altLang="en-US" dirty="0"/>
          </a:p>
        </p:txBody>
      </p:sp>
      <p:sp>
        <p:nvSpPr>
          <p:cNvPr id="3" name="正方形/長方形 2"/>
          <p:cNvSpPr/>
          <p:nvPr/>
        </p:nvSpPr>
        <p:spPr>
          <a:xfrm>
            <a:off x="2883325" y="4637294"/>
            <a:ext cx="6403100" cy="1200329"/>
          </a:xfrm>
          <a:prstGeom prst="rect">
            <a:avLst/>
          </a:prstGeom>
        </p:spPr>
        <p:txBody>
          <a:bodyPr wrap="square">
            <a:spAutoFit/>
          </a:bodyPr>
          <a:lstStyle/>
          <a:p>
            <a:pPr algn="ctr"/>
            <a:r>
              <a:rPr lang="ja-JP" altLang="ja-JP" sz="3600" dirty="0">
                <a:latin typeface="HGSMinchoE" charset="-128"/>
                <a:ea typeface="HGSMinchoE" charset="-128"/>
                <a:cs typeface="HGSMinchoE" charset="-128"/>
              </a:rPr>
              <a:t>接触回数を増やす毎に</a:t>
            </a:r>
            <a:endParaRPr lang="en-US" altLang="ja-JP" sz="3600" dirty="0">
              <a:latin typeface="HGSMinchoE" charset="-128"/>
              <a:ea typeface="HGSMinchoE" charset="-128"/>
              <a:cs typeface="HGSMinchoE" charset="-128"/>
            </a:endParaRPr>
          </a:p>
          <a:p>
            <a:pPr algn="ctr"/>
            <a:r>
              <a:rPr lang="ja-JP" altLang="ja-JP" sz="3600" dirty="0">
                <a:latin typeface="HGSMinchoE" charset="-128"/>
                <a:ea typeface="HGSMinchoE" charset="-128"/>
                <a:cs typeface="HGSMinchoE" charset="-128"/>
              </a:rPr>
              <a:t>相手に</a:t>
            </a:r>
            <a:r>
              <a:rPr lang="ja-JP" altLang="ja-JP" sz="3600" u="sng" dirty="0">
                <a:solidFill>
                  <a:srgbClr val="FF0000"/>
                </a:solidFill>
                <a:latin typeface="HGSMinchoE" charset="-128"/>
                <a:ea typeface="HGSMinchoE" charset="-128"/>
                <a:cs typeface="HGSMinchoE" charset="-128"/>
              </a:rPr>
              <a:t>親近感</a:t>
            </a:r>
            <a:r>
              <a:rPr lang="ja-JP" altLang="ja-JP" sz="3600" dirty="0">
                <a:latin typeface="HGSMinchoE" charset="-128"/>
                <a:ea typeface="HGSMinchoE" charset="-128"/>
                <a:cs typeface="HGSMinchoE" charset="-128"/>
              </a:rPr>
              <a:t>を与える！　</a:t>
            </a:r>
            <a:r>
              <a:rPr lang="ja-JP" altLang="en-US" sz="3600" dirty="0">
                <a:latin typeface="HGSMinchoE" charset="-128"/>
                <a:ea typeface="HGSMinchoE" charset="-128"/>
                <a:cs typeface="HGSMinchoE" charset="-128"/>
              </a:rPr>
              <a:t>　　　　　</a:t>
            </a:r>
            <a:endParaRPr lang="ja-JP" altLang="en-US" sz="600" dirty="0">
              <a:latin typeface="HGSMinchoE" charset="-128"/>
              <a:ea typeface="HGSMinchoE" charset="-128"/>
              <a:cs typeface="HGSMinchoE" charset="-128"/>
            </a:endParaRPr>
          </a:p>
        </p:txBody>
      </p:sp>
      <p:grpSp>
        <p:nvGrpSpPr>
          <p:cNvPr id="20" name="図形グループ 19"/>
          <p:cNvGrpSpPr/>
          <p:nvPr/>
        </p:nvGrpSpPr>
        <p:grpSpPr>
          <a:xfrm>
            <a:off x="1287919" y="1995443"/>
            <a:ext cx="10276562" cy="2845294"/>
            <a:chOff x="1790758" y="1750230"/>
            <a:chExt cx="9417875" cy="2845294"/>
          </a:xfrm>
        </p:grpSpPr>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0758" y="2425550"/>
              <a:ext cx="1872376" cy="2169973"/>
            </a:xfrm>
            <a:prstGeom prst="rect">
              <a:avLst/>
            </a:prstGeom>
          </p:spPr>
        </p:pic>
        <p:pic>
          <p:nvPicPr>
            <p:cNvPr id="5" name="図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35756" y="2366026"/>
              <a:ext cx="1864695" cy="2229498"/>
            </a:xfrm>
            <a:prstGeom prst="rect">
              <a:avLst/>
            </a:prstGeom>
          </p:spPr>
        </p:pic>
        <p:grpSp>
          <p:nvGrpSpPr>
            <p:cNvPr id="12" name="グループ化 11"/>
            <p:cNvGrpSpPr/>
            <p:nvPr/>
          </p:nvGrpSpPr>
          <p:grpSpPr>
            <a:xfrm rot="368151">
              <a:off x="9721080" y="1750230"/>
              <a:ext cx="1487553" cy="1024217"/>
              <a:chOff x="7684196" y="200986"/>
              <a:chExt cx="1487553" cy="1024217"/>
            </a:xfrm>
          </p:grpSpPr>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84196" y="200986"/>
                <a:ext cx="1487553" cy="1024217"/>
              </a:xfrm>
              <a:prstGeom prst="rect">
                <a:avLst/>
              </a:prstGeom>
            </p:spPr>
          </p:pic>
          <p:sp>
            <p:nvSpPr>
              <p:cNvPr id="8" name="ハート 7"/>
              <p:cNvSpPr/>
              <p:nvPr/>
            </p:nvSpPr>
            <p:spPr>
              <a:xfrm>
                <a:off x="8081747" y="713094"/>
                <a:ext cx="159223" cy="214787"/>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ハート 8"/>
              <p:cNvSpPr/>
              <p:nvPr/>
            </p:nvSpPr>
            <p:spPr>
              <a:xfrm>
                <a:off x="8304368" y="573072"/>
                <a:ext cx="243385" cy="244475"/>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ハート 9"/>
              <p:cNvSpPr/>
              <p:nvPr/>
            </p:nvSpPr>
            <p:spPr>
              <a:xfrm>
                <a:off x="8572843" y="338199"/>
                <a:ext cx="312764" cy="32569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1" name="直線矢印コネクタ 10"/>
            <p:cNvCxnSpPr>
              <a:stCxn id="4" idx="3"/>
              <a:endCxn id="5" idx="1"/>
            </p:cNvCxnSpPr>
            <p:nvPr/>
          </p:nvCxnSpPr>
          <p:spPr>
            <a:xfrm flipV="1">
              <a:off x="3663134" y="3480775"/>
              <a:ext cx="4672622" cy="29762"/>
            </a:xfrm>
            <a:prstGeom prst="straightConnector1">
              <a:avLst/>
            </a:prstGeom>
            <a:ln w="762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grpSp>
      <p:sp>
        <p:nvSpPr>
          <p:cNvPr id="6" name="正方形/長方形 5"/>
          <p:cNvSpPr/>
          <p:nvPr/>
        </p:nvSpPr>
        <p:spPr>
          <a:xfrm>
            <a:off x="6903326" y="6257143"/>
            <a:ext cx="4506362" cy="246221"/>
          </a:xfrm>
          <a:prstGeom prst="rect">
            <a:avLst/>
          </a:prstGeom>
        </p:spPr>
        <p:txBody>
          <a:bodyPr wrap="none">
            <a:spAutoFit/>
          </a:bodyPr>
          <a:lstStyle/>
          <a:p>
            <a:r>
              <a:rPr lang="ja-JP" altLang="en-US" sz="1000" b="1" dirty="0"/>
              <a:t>「接触回数」を増やし、相手に「親近感」を与える</a:t>
            </a:r>
            <a:r>
              <a:rPr lang="en-US" altLang="ja-JP" sz="1000" dirty="0"/>
              <a:t>http://diamond.jp/articles/-/4564</a:t>
            </a:r>
            <a:endParaRPr lang="ja-JP" altLang="en-US" sz="1000" dirty="0"/>
          </a:p>
        </p:txBody>
      </p:sp>
      <p:sp>
        <p:nvSpPr>
          <p:cNvPr id="13" name="タイトル 1"/>
          <p:cNvSpPr txBox="1">
            <a:spLocks/>
          </p:cNvSpPr>
          <p:nvPr/>
        </p:nvSpPr>
        <p:spPr>
          <a:xfrm>
            <a:off x="858507" y="883537"/>
            <a:ext cx="5021831" cy="79033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600">
                <a:latin typeface="HGSMinchoE" charset="-128"/>
                <a:ea typeface="HGSMinchoE" charset="-128"/>
                <a:cs typeface="HGSMinchoE" charset="-128"/>
              </a:rPr>
              <a:t>単純</a:t>
            </a:r>
            <a:r>
              <a:rPr lang="ja-JP" altLang="en-US" sz="3600" dirty="0">
                <a:latin typeface="HGSMinchoE" charset="-128"/>
                <a:ea typeface="HGSMinchoE" charset="-128"/>
                <a:cs typeface="HGSMinchoE" charset="-128"/>
              </a:rPr>
              <a:t>接触効果とは</a:t>
            </a:r>
          </a:p>
        </p:txBody>
      </p:sp>
      <p:sp>
        <p:nvSpPr>
          <p:cNvPr id="14" name="コンテンツ プレースホルダー 2"/>
          <p:cNvSpPr txBox="1">
            <a:spLocks/>
          </p:cNvSpPr>
          <p:nvPr/>
        </p:nvSpPr>
        <p:spPr>
          <a:xfrm>
            <a:off x="2565536" y="1863385"/>
            <a:ext cx="6629604" cy="9810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ja-JP" altLang="en-US" sz="2400" dirty="0">
                <a:latin typeface="MS PMincho" charset="-128"/>
                <a:ea typeface="MS PMincho" charset="-128"/>
                <a:cs typeface="MS PMincho" charset="-128"/>
              </a:rPr>
              <a:t>何度も繰り返して接触することにより、</a:t>
            </a:r>
            <a:endParaRPr lang="en-US" altLang="ja-JP" sz="2400" dirty="0">
              <a:latin typeface="MS PMincho" charset="-128"/>
              <a:ea typeface="MS PMincho" charset="-128"/>
              <a:cs typeface="MS PMincho" charset="-128"/>
            </a:endParaRPr>
          </a:p>
          <a:p>
            <a:pPr marL="0" indent="0" algn="ctr">
              <a:lnSpc>
                <a:spcPct val="100000"/>
              </a:lnSpc>
              <a:buFont typeface="Arial" panose="020B0604020202020204" pitchFamily="34" charset="0"/>
              <a:buNone/>
            </a:pPr>
            <a:r>
              <a:rPr lang="ja-JP" altLang="en-US" sz="2400" dirty="0">
                <a:latin typeface="MS PMincho" charset="-128"/>
                <a:ea typeface="MS PMincho" charset="-128"/>
                <a:cs typeface="MS PMincho" charset="-128"/>
              </a:rPr>
              <a:t>好感度や評価等が高まっていくという効果</a:t>
            </a:r>
          </a:p>
        </p:txBody>
      </p:sp>
      <p:sp>
        <p:nvSpPr>
          <p:cNvPr id="19" name="テキスト ボックス 18"/>
          <p:cNvSpPr txBox="1"/>
          <p:nvPr/>
        </p:nvSpPr>
        <p:spPr>
          <a:xfrm>
            <a:off x="178826" y="152534"/>
            <a:ext cx="1723549" cy="400110"/>
          </a:xfrm>
          <a:prstGeom prst="rect">
            <a:avLst/>
          </a:prstGeom>
          <a:noFill/>
        </p:spPr>
        <p:txBody>
          <a:bodyPr wrap="none" rtlCol="0">
            <a:spAutoFit/>
          </a:bodyPr>
          <a:lstStyle/>
          <a:p>
            <a:r>
              <a:rPr kumimoji="1" lang="ja-JP" altLang="en-US" sz="2000" dirty="0">
                <a:latin typeface="HGSMinchoE" charset="-128"/>
                <a:ea typeface="HGSMinchoE" charset="-128"/>
                <a:cs typeface="HGSMinchoE" charset="-128"/>
              </a:rPr>
              <a:t>仮説２の導出</a:t>
            </a:r>
          </a:p>
        </p:txBody>
      </p:sp>
    </p:spTree>
    <p:extLst>
      <p:ext uri="{BB962C8B-B14F-4D97-AF65-F5344CB8AC3E}">
        <p14:creationId xmlns:p14="http://schemas.microsoft.com/office/powerpoint/2010/main" val="13978038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44</a:t>
            </a:fld>
            <a:endParaRPr kumimoji="1" lang="ja-JP" altLang="en-US" dirty="0"/>
          </a:p>
        </p:txBody>
      </p:sp>
      <p:sp>
        <p:nvSpPr>
          <p:cNvPr id="3" name="テキスト ボックス 2"/>
          <p:cNvSpPr txBox="1"/>
          <p:nvPr/>
        </p:nvSpPr>
        <p:spPr>
          <a:xfrm>
            <a:off x="2410355" y="2662551"/>
            <a:ext cx="7241645" cy="1569660"/>
          </a:xfrm>
          <a:prstGeom prst="rect">
            <a:avLst/>
          </a:prstGeom>
          <a:noFill/>
        </p:spPr>
        <p:txBody>
          <a:bodyPr wrap="square" rtlCol="0">
            <a:spAutoFit/>
          </a:bodyPr>
          <a:lstStyle/>
          <a:p>
            <a:pPr>
              <a:lnSpc>
                <a:spcPct val="150000"/>
              </a:lnSpc>
            </a:pPr>
            <a:r>
              <a:rPr lang="ja-JP" altLang="en-US" sz="3200" dirty="0">
                <a:latin typeface="HGPMinchoE" charset="-128"/>
                <a:ea typeface="HGPMinchoE" charset="-128"/>
                <a:cs typeface="HGPMinchoE" charset="-128"/>
              </a:rPr>
              <a:t>アプリの使用頻度が多いと</a:t>
            </a:r>
            <a:endParaRPr lang="en-US" altLang="ja-JP" sz="3200" dirty="0">
              <a:latin typeface="HGPMinchoE" charset="-128"/>
              <a:ea typeface="HGPMinchoE" charset="-128"/>
              <a:cs typeface="HGPMinchoE" charset="-128"/>
            </a:endParaRPr>
          </a:p>
          <a:p>
            <a:pPr>
              <a:lnSpc>
                <a:spcPct val="150000"/>
              </a:lnSpc>
            </a:pPr>
            <a:r>
              <a:rPr lang="ja-JP" altLang="en-US" sz="3200" dirty="0">
                <a:latin typeface="HGPMinchoE" charset="-128"/>
                <a:ea typeface="HGPMinchoE" charset="-128"/>
                <a:cs typeface="HGPMinchoE" charset="-128"/>
              </a:rPr>
              <a:t>親近感が上がり</a:t>
            </a:r>
            <a:r>
              <a:rPr kumimoji="1" lang="ja-JP" altLang="en-US" sz="3200" dirty="0">
                <a:latin typeface="HGPMinchoE" charset="-128"/>
                <a:ea typeface="HGPMinchoE" charset="-128"/>
                <a:cs typeface="HGPMinchoE" charset="-128"/>
              </a:rPr>
              <a:t>アプリの利用率</a:t>
            </a:r>
            <a:r>
              <a:rPr lang="ja-JP" altLang="en-US" sz="3200" dirty="0">
                <a:latin typeface="HGPMinchoE" charset="-128"/>
                <a:ea typeface="HGPMinchoE" charset="-128"/>
                <a:cs typeface="HGPMinchoE" charset="-128"/>
              </a:rPr>
              <a:t>が上がる</a:t>
            </a:r>
            <a:endParaRPr kumimoji="1" lang="ja-JP" altLang="en-US" sz="3200" dirty="0">
              <a:latin typeface="HGPMinchoE" charset="-128"/>
              <a:ea typeface="HGPMinchoE" charset="-128"/>
              <a:cs typeface="HGPMinchoE" charset="-128"/>
            </a:endParaRPr>
          </a:p>
        </p:txBody>
      </p:sp>
      <p:sp>
        <p:nvSpPr>
          <p:cNvPr id="4" name="テキスト ボックス 3"/>
          <p:cNvSpPr txBox="1"/>
          <p:nvPr/>
        </p:nvSpPr>
        <p:spPr>
          <a:xfrm>
            <a:off x="710486" y="913598"/>
            <a:ext cx="2122697" cy="1015663"/>
          </a:xfrm>
          <a:prstGeom prst="rect">
            <a:avLst/>
          </a:prstGeom>
          <a:noFill/>
        </p:spPr>
        <p:txBody>
          <a:bodyPr wrap="none" rtlCol="0">
            <a:spAutoFit/>
          </a:bodyPr>
          <a:lstStyle/>
          <a:p>
            <a:r>
              <a:rPr kumimoji="1" lang="ja-JP" altLang="en-US" sz="6000" dirty="0">
                <a:latin typeface="HGSMinchoE" charset="-128"/>
                <a:ea typeface="HGSMinchoE" charset="-128"/>
                <a:cs typeface="HGSMinchoE" charset="-128"/>
              </a:rPr>
              <a:t>仮説</a:t>
            </a:r>
            <a:r>
              <a:rPr kumimoji="1" lang="en-US" altLang="ja-JP" sz="6000" dirty="0">
                <a:latin typeface="HGSMinchoE" charset="-128"/>
                <a:ea typeface="HGSMinchoE" charset="-128"/>
                <a:cs typeface="HGSMinchoE" charset="-128"/>
              </a:rPr>
              <a:t>2</a:t>
            </a:r>
            <a:endParaRPr kumimoji="1" lang="ja-JP" altLang="en-US" sz="6000" dirty="0">
              <a:latin typeface="HGSMinchoE" charset="-128"/>
              <a:ea typeface="HGSMinchoE" charset="-128"/>
              <a:cs typeface="HGSMinchoE" charset="-128"/>
            </a:endParaRPr>
          </a:p>
        </p:txBody>
      </p:sp>
    </p:spTree>
    <p:extLst>
      <p:ext uri="{BB962C8B-B14F-4D97-AF65-F5344CB8AC3E}">
        <p14:creationId xmlns:p14="http://schemas.microsoft.com/office/powerpoint/2010/main" val="27987044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45</a:t>
            </a:fld>
            <a:endParaRPr kumimoji="1" lang="ja-JP" altLang="en-US" dirty="0"/>
          </a:p>
        </p:txBody>
      </p:sp>
      <p:sp>
        <p:nvSpPr>
          <p:cNvPr id="3" name="テキスト ボックス 2"/>
          <p:cNvSpPr txBox="1"/>
          <p:nvPr/>
        </p:nvSpPr>
        <p:spPr>
          <a:xfrm>
            <a:off x="493295" y="529389"/>
            <a:ext cx="2236510" cy="707886"/>
          </a:xfrm>
          <a:prstGeom prst="rect">
            <a:avLst/>
          </a:prstGeom>
          <a:noFill/>
        </p:spPr>
        <p:txBody>
          <a:bodyPr wrap="none" rtlCol="0">
            <a:spAutoFit/>
          </a:bodyPr>
          <a:lstStyle/>
          <a:p>
            <a:r>
              <a:rPr kumimoji="1" lang="ja-JP" altLang="en-US" sz="4000">
                <a:latin typeface="HGPMinchoE" charset="-128"/>
                <a:ea typeface="HGPMinchoE" charset="-128"/>
                <a:cs typeface="HGPMinchoE" charset="-128"/>
              </a:rPr>
              <a:t>調査概要</a:t>
            </a:r>
          </a:p>
        </p:txBody>
      </p:sp>
      <p:sp>
        <p:nvSpPr>
          <p:cNvPr id="4" name="テキスト ボックス 3"/>
          <p:cNvSpPr txBox="1"/>
          <p:nvPr/>
        </p:nvSpPr>
        <p:spPr>
          <a:xfrm>
            <a:off x="1503947" y="1961147"/>
            <a:ext cx="8361947" cy="3970318"/>
          </a:xfrm>
          <a:prstGeom prst="rect">
            <a:avLst/>
          </a:prstGeom>
          <a:noFill/>
        </p:spPr>
        <p:txBody>
          <a:bodyPr wrap="square" rtlCol="0">
            <a:spAutoFit/>
          </a:bodyPr>
          <a:lstStyle/>
          <a:p>
            <a:r>
              <a:rPr lang="ja-JP" altLang="en-US" dirty="0">
                <a:latin typeface="MS PMincho" charset="-128"/>
                <a:ea typeface="MS PMincho" charset="-128"/>
                <a:cs typeface="MS PMincho" charset="-128"/>
              </a:rPr>
              <a:t>調査目的　　　　アプリの利用率と親近感の関係性</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調査対象　　　　</a:t>
            </a:r>
            <a:r>
              <a:rPr lang="en-US" altLang="ja-JP" dirty="0">
                <a:latin typeface="MS PMincho" charset="-128"/>
                <a:ea typeface="MS PMincho" charset="-128"/>
                <a:cs typeface="MS PMincho" charset="-128"/>
              </a:rPr>
              <a:t>10</a:t>
            </a:r>
            <a:r>
              <a:rPr lang="ja-JP" altLang="en-US" dirty="0">
                <a:latin typeface="MS PMincho" charset="-128"/>
                <a:ea typeface="MS PMincho" charset="-128"/>
                <a:cs typeface="MS PMincho" charset="-128"/>
              </a:rPr>
              <a:t>代</a:t>
            </a:r>
            <a:r>
              <a:rPr lang="en-US" altLang="ja-JP" dirty="0">
                <a:latin typeface="MS PMincho" charset="-128"/>
                <a:ea typeface="MS PMincho" charset="-128"/>
                <a:cs typeface="MS PMincho" charset="-128"/>
              </a:rPr>
              <a:t>〜50</a:t>
            </a:r>
            <a:r>
              <a:rPr lang="ja-JP" altLang="en-US" dirty="0">
                <a:latin typeface="MS PMincho" charset="-128"/>
                <a:ea typeface="MS PMincho" charset="-128"/>
                <a:cs typeface="MS PMincho" charset="-128"/>
              </a:rPr>
              <a:t>代の男女</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調査期間　　　　</a:t>
            </a:r>
            <a:r>
              <a:rPr lang="en-US" altLang="ja-JP" dirty="0">
                <a:latin typeface="MS PMincho" charset="-128"/>
                <a:ea typeface="MS PMincho" charset="-128"/>
                <a:cs typeface="MS PMincho" charset="-128"/>
              </a:rPr>
              <a:t>2017</a:t>
            </a:r>
            <a:r>
              <a:rPr lang="ja-JP" altLang="en-US" dirty="0">
                <a:latin typeface="MS PMincho" charset="-128"/>
                <a:ea typeface="MS PMincho" charset="-128"/>
                <a:cs typeface="MS PMincho" charset="-128"/>
              </a:rPr>
              <a:t>年</a:t>
            </a:r>
            <a:r>
              <a:rPr lang="en-US" altLang="ja-JP" dirty="0">
                <a:latin typeface="MS PMincho" charset="-128"/>
                <a:ea typeface="MS PMincho" charset="-128"/>
                <a:cs typeface="MS PMincho" charset="-128"/>
              </a:rPr>
              <a:t>12</a:t>
            </a:r>
            <a:r>
              <a:rPr lang="ja-JP" altLang="en-US" dirty="0">
                <a:latin typeface="MS PMincho" charset="-128"/>
                <a:ea typeface="MS PMincho" charset="-128"/>
                <a:cs typeface="MS PMincho" charset="-128"/>
              </a:rPr>
              <a:t>月</a:t>
            </a:r>
            <a:r>
              <a:rPr lang="en-US" altLang="ja-JP" dirty="0">
                <a:latin typeface="MS PMincho" charset="-128"/>
                <a:ea typeface="MS PMincho" charset="-128"/>
                <a:cs typeface="MS PMincho" charset="-128"/>
              </a:rPr>
              <a:t>7</a:t>
            </a:r>
            <a:r>
              <a:rPr lang="ja-JP" altLang="en-US" dirty="0">
                <a:latin typeface="MS PMincho" charset="-128"/>
                <a:ea typeface="MS PMincho" charset="-128"/>
                <a:cs typeface="MS PMincho" charset="-128"/>
              </a:rPr>
              <a:t>日</a:t>
            </a:r>
            <a:r>
              <a:rPr lang="en-US" altLang="ja-JP" dirty="0">
                <a:latin typeface="MS PMincho" charset="-128"/>
                <a:ea typeface="MS PMincho" charset="-128"/>
                <a:cs typeface="MS PMincho" charset="-128"/>
              </a:rPr>
              <a:t>〜12</a:t>
            </a:r>
            <a:r>
              <a:rPr lang="ja-JP" altLang="en-US" dirty="0">
                <a:latin typeface="MS PMincho" charset="-128"/>
                <a:ea typeface="MS PMincho" charset="-128"/>
                <a:cs typeface="MS PMincho" charset="-128"/>
              </a:rPr>
              <a:t>月</a:t>
            </a:r>
            <a:r>
              <a:rPr lang="en-US" altLang="ja-JP" dirty="0">
                <a:latin typeface="MS PMincho" charset="-128"/>
                <a:ea typeface="MS PMincho" charset="-128"/>
                <a:cs typeface="MS PMincho" charset="-128"/>
              </a:rPr>
              <a:t>13</a:t>
            </a:r>
            <a:r>
              <a:rPr lang="ja-JP" altLang="en-US" dirty="0">
                <a:latin typeface="MS PMincho" charset="-128"/>
                <a:ea typeface="MS PMincho" charset="-128"/>
                <a:cs typeface="MS PMincho" charset="-128"/>
              </a:rPr>
              <a:t>日</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調査方法　　　　アプリを</a:t>
            </a:r>
            <a:r>
              <a:rPr lang="en-US" altLang="ja-JP" dirty="0">
                <a:latin typeface="MS PMincho" charset="-128"/>
                <a:ea typeface="MS PMincho" charset="-128"/>
                <a:cs typeface="MS PMincho" charset="-128"/>
              </a:rPr>
              <a:t>DL</a:t>
            </a:r>
            <a:r>
              <a:rPr lang="ja-JP" altLang="en-US" dirty="0">
                <a:latin typeface="MS PMincho" charset="-128"/>
                <a:ea typeface="MS PMincho" charset="-128"/>
                <a:cs typeface="MS PMincho" charset="-128"/>
              </a:rPr>
              <a:t>してもらい一週間使用してもらい、</a:t>
            </a:r>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　　　　　　　　　　使用前と使用後のアンケート調査を実施</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使用アプリ　　　　お父さん天気（</a:t>
            </a:r>
            <a:r>
              <a:rPr lang="en-US" altLang="ja-JP" dirty="0" err="1">
                <a:latin typeface="MS PMincho" charset="-128"/>
                <a:ea typeface="MS PMincho" charset="-128"/>
                <a:cs typeface="MS PMincho" charset="-128"/>
              </a:rPr>
              <a:t>SoftBank</a:t>
            </a:r>
            <a:r>
              <a:rPr lang="ja-JP" altLang="en-US" dirty="0">
                <a:latin typeface="MS PMincho" charset="-128"/>
                <a:ea typeface="MS PMincho" charset="-128"/>
                <a:cs typeface="MS PMincho" charset="-128"/>
              </a:rPr>
              <a:t>）</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spc="-300" dirty="0">
                <a:latin typeface="MS PMincho" charset="-128"/>
                <a:ea typeface="MS PMincho" charset="-128"/>
                <a:cs typeface="MS PMincho" charset="-128"/>
              </a:rPr>
              <a:t>サンプルサイズ　　　　</a:t>
            </a:r>
            <a:r>
              <a:rPr lang="ja-JP" altLang="en-US" dirty="0">
                <a:latin typeface="MS PMincho" charset="-128"/>
                <a:ea typeface="MS PMincho" charset="-128"/>
                <a:cs typeface="MS PMincho" charset="-128"/>
              </a:rPr>
              <a:t>２６人</a:t>
            </a:r>
            <a:endParaRPr lang="en-US" altLang="ja-JP" dirty="0">
              <a:latin typeface="MS PMincho" charset="-128"/>
              <a:ea typeface="MS PMincho" charset="-128"/>
              <a:cs typeface="MS PMincho" charset="-128"/>
            </a:endParaRPr>
          </a:p>
          <a:p>
            <a:endParaRPr lang="en-US" altLang="ja-JP" dirty="0">
              <a:latin typeface="MS PMincho" charset="-128"/>
              <a:ea typeface="MS PMincho" charset="-128"/>
              <a:cs typeface="MS PMincho" charset="-128"/>
            </a:endParaRPr>
          </a:p>
          <a:p>
            <a:r>
              <a:rPr lang="ja-JP" altLang="en-US" dirty="0">
                <a:latin typeface="MS PMincho" charset="-128"/>
                <a:ea typeface="MS PMincho" charset="-128"/>
                <a:cs typeface="MS PMincho" charset="-128"/>
              </a:rPr>
              <a:t>分析方法</a:t>
            </a:r>
            <a:endParaRPr lang="en-US" altLang="ja-JP" dirty="0">
              <a:latin typeface="MS PMincho" charset="-128"/>
              <a:ea typeface="MS PMincho" charset="-128"/>
              <a:cs typeface="MS PMincho" charset="-128"/>
            </a:endParaRPr>
          </a:p>
        </p:txBody>
      </p:sp>
      <p:sp>
        <p:nvSpPr>
          <p:cNvPr id="5" name="角丸四角形 4"/>
          <p:cNvSpPr/>
          <p:nvPr/>
        </p:nvSpPr>
        <p:spPr>
          <a:xfrm>
            <a:off x="998621" y="1636243"/>
            <a:ext cx="9180095" cy="4620126"/>
          </a:xfrm>
          <a:prstGeom prst="roundRect">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18761990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46</a:t>
            </a:fld>
            <a:endParaRPr kumimoji="1" lang="ja-JP" altLang="en-US" dirty="0"/>
          </a:p>
        </p:txBody>
      </p:sp>
      <p:pic>
        <p:nvPicPr>
          <p:cNvPr id="3" name="図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3166" y="2712811"/>
            <a:ext cx="1817801" cy="1743910"/>
          </a:xfrm>
          <a:prstGeom prst="rect">
            <a:avLst/>
          </a:prstGeom>
        </p:spPr>
      </p:pic>
      <p:pic>
        <p:nvPicPr>
          <p:cNvPr id="4" name="図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805512" y="2420302"/>
            <a:ext cx="2331121" cy="3628672"/>
          </a:xfrm>
          <a:prstGeom prst="rect">
            <a:avLst/>
          </a:prstGeom>
          <a:effectLst>
            <a:outerShdw blurRad="50800" dist="330200" dir="20520000" algn="l" rotWithShape="0">
              <a:prstClr val="black">
                <a:alpha val="24000"/>
              </a:prstClr>
            </a:outerShdw>
          </a:effectLst>
        </p:spPr>
      </p:pic>
      <p:sp>
        <p:nvSpPr>
          <p:cNvPr id="6" name="テキスト ボックス 5"/>
          <p:cNvSpPr txBox="1"/>
          <p:nvPr/>
        </p:nvSpPr>
        <p:spPr>
          <a:xfrm>
            <a:off x="226541" y="490644"/>
            <a:ext cx="2712602" cy="584775"/>
          </a:xfrm>
          <a:prstGeom prst="rect">
            <a:avLst/>
          </a:prstGeom>
          <a:noFill/>
        </p:spPr>
        <p:txBody>
          <a:bodyPr wrap="none" rtlCol="0">
            <a:spAutoFit/>
          </a:bodyPr>
          <a:lstStyle/>
          <a:p>
            <a:r>
              <a:rPr kumimoji="1" lang="ja-JP" altLang="en-US" sz="3200">
                <a:latin typeface="HGPMinchoE" charset="-128"/>
                <a:ea typeface="HGPMinchoE" charset="-128"/>
                <a:cs typeface="HGPMinchoE" charset="-128"/>
              </a:rPr>
              <a:t>使用したアプリ</a:t>
            </a:r>
          </a:p>
        </p:txBody>
      </p:sp>
      <p:pic>
        <p:nvPicPr>
          <p:cNvPr id="9" name="図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87868" y="1376704"/>
            <a:ext cx="5102057" cy="925605"/>
          </a:xfrm>
          <a:prstGeom prst="rect">
            <a:avLst/>
          </a:prstGeom>
        </p:spPr>
      </p:pic>
      <p:sp>
        <p:nvSpPr>
          <p:cNvPr id="5" name="テキスト ボックス 4"/>
          <p:cNvSpPr txBox="1"/>
          <p:nvPr/>
        </p:nvSpPr>
        <p:spPr>
          <a:xfrm>
            <a:off x="5789925" y="2242965"/>
            <a:ext cx="4089581" cy="461665"/>
          </a:xfrm>
          <a:prstGeom prst="rect">
            <a:avLst/>
          </a:prstGeom>
          <a:noFill/>
        </p:spPr>
        <p:txBody>
          <a:bodyPr wrap="none" rtlCol="0">
            <a:spAutoFit/>
          </a:bodyPr>
          <a:lstStyle/>
          <a:p>
            <a:r>
              <a:rPr kumimoji="1" lang="ja-JP" altLang="en-US" sz="2400">
                <a:latin typeface="MS PMincho" charset="-128"/>
                <a:ea typeface="MS PMincho" charset="-128"/>
                <a:cs typeface="MS PMincho" charset="-128"/>
              </a:rPr>
              <a:t>＜このアプリを使用した理由＞</a:t>
            </a:r>
          </a:p>
        </p:txBody>
      </p:sp>
      <p:sp>
        <p:nvSpPr>
          <p:cNvPr id="11" name="テキスト ボックス 10"/>
          <p:cNvSpPr txBox="1"/>
          <p:nvPr/>
        </p:nvSpPr>
        <p:spPr>
          <a:xfrm>
            <a:off x="5688297" y="3133282"/>
            <a:ext cx="6503703" cy="1323439"/>
          </a:xfrm>
          <a:prstGeom prst="rect">
            <a:avLst/>
          </a:prstGeom>
          <a:noFill/>
        </p:spPr>
        <p:txBody>
          <a:bodyPr wrap="none" rtlCol="0">
            <a:spAutoFit/>
          </a:bodyPr>
          <a:lstStyle/>
          <a:p>
            <a:r>
              <a:rPr kumimoji="1" lang="ja-JP" altLang="en-US" sz="2000" dirty="0">
                <a:latin typeface="MS PMincho" charset="-128"/>
                <a:ea typeface="MS PMincho" charset="-128"/>
                <a:cs typeface="MS PMincho" charset="-128"/>
              </a:rPr>
              <a:t>コーポレートアプリであり</a:t>
            </a:r>
            <a:endParaRPr kumimoji="1" lang="en-US" altLang="ja-JP" sz="2000" dirty="0">
              <a:latin typeface="MS PMincho" charset="-128"/>
              <a:ea typeface="MS PMincho" charset="-128"/>
              <a:cs typeface="MS PMincho" charset="-128"/>
            </a:endParaRPr>
          </a:p>
          <a:p>
            <a:r>
              <a:rPr kumimoji="1" lang="ja-JP" altLang="en-US" sz="2000" dirty="0">
                <a:latin typeface="MS PMincho" charset="-128"/>
                <a:ea typeface="MS PMincho" charset="-128"/>
                <a:cs typeface="MS PMincho" charset="-128"/>
              </a:rPr>
              <a:t>天気予報のアプリは検証参加者に使用してもらいやすく、</a:t>
            </a:r>
            <a:endParaRPr kumimoji="1" lang="en-US" altLang="ja-JP" sz="2000" dirty="0">
              <a:latin typeface="MS PMincho" charset="-128"/>
              <a:ea typeface="MS PMincho" charset="-128"/>
              <a:cs typeface="MS PMincho" charset="-128"/>
            </a:endParaRPr>
          </a:p>
          <a:p>
            <a:r>
              <a:rPr lang="ja-JP" altLang="en-US" sz="2000" dirty="0">
                <a:latin typeface="MS PMincho" charset="-128"/>
                <a:ea typeface="MS PMincho" charset="-128"/>
                <a:cs typeface="MS PMincho" charset="-128"/>
              </a:rPr>
              <a:t>毎日見るものであり、単純接触効果が高まりやすく</a:t>
            </a:r>
            <a:endParaRPr lang="en-US" altLang="ja-JP" sz="2000" dirty="0">
              <a:latin typeface="MS PMincho" charset="-128"/>
              <a:ea typeface="MS PMincho" charset="-128"/>
              <a:cs typeface="MS PMincho" charset="-128"/>
            </a:endParaRPr>
          </a:p>
          <a:p>
            <a:r>
              <a:rPr kumimoji="1" lang="ja-JP" altLang="en-US" sz="2000" dirty="0">
                <a:latin typeface="MS PMincho" charset="-128"/>
                <a:ea typeface="MS PMincho" charset="-128"/>
                <a:cs typeface="MS PMincho" charset="-128"/>
              </a:rPr>
              <a:t>親近感を得られやすいと考えた。</a:t>
            </a:r>
          </a:p>
        </p:txBody>
      </p:sp>
      <p:sp>
        <p:nvSpPr>
          <p:cNvPr id="12" name="角丸四角形 11"/>
          <p:cNvSpPr/>
          <p:nvPr/>
        </p:nvSpPr>
        <p:spPr>
          <a:xfrm>
            <a:off x="5592216" y="2887834"/>
            <a:ext cx="6307340" cy="1814336"/>
          </a:xfrm>
          <a:prstGeom prst="roundRect">
            <a:avLst/>
          </a:prstGeom>
          <a:noFill/>
          <a:ln w="38100">
            <a:solidFill>
              <a:srgbClr val="FFF2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16899492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47</a:t>
            </a:fld>
            <a:endParaRPr kumimoji="1" lang="ja-JP" altLang="en-US" dirty="0"/>
          </a:p>
        </p:txBody>
      </p:sp>
      <p:sp>
        <p:nvSpPr>
          <p:cNvPr id="9" name="テキスト ボックス 8"/>
          <p:cNvSpPr txBox="1"/>
          <p:nvPr/>
        </p:nvSpPr>
        <p:spPr>
          <a:xfrm>
            <a:off x="2555460" y="2836612"/>
            <a:ext cx="6862776" cy="2246769"/>
          </a:xfrm>
          <a:prstGeom prst="rect">
            <a:avLst/>
          </a:prstGeom>
          <a:noFill/>
        </p:spPr>
        <p:txBody>
          <a:bodyPr wrap="none" rtlCol="0">
            <a:spAutoFit/>
          </a:bodyPr>
          <a:lstStyle/>
          <a:p>
            <a:r>
              <a:rPr lang="ja-JP" altLang="en-US" sz="2800" dirty="0">
                <a:latin typeface="MS PMincho" charset="-128"/>
                <a:ea typeface="MS PMincho" charset="-128"/>
                <a:cs typeface="MS PMincho" charset="-128"/>
              </a:rPr>
              <a:t>・</a:t>
            </a:r>
            <a:r>
              <a:rPr kumimoji="1" lang="ja-JP" altLang="en-US" sz="2800" dirty="0">
                <a:latin typeface="MS PMincho" charset="-128"/>
                <a:ea typeface="MS PMincho" charset="-128"/>
                <a:cs typeface="MS PMincho" charset="-128"/>
              </a:rPr>
              <a:t>紙のクーポンは内的参照価格を下げないが</a:t>
            </a:r>
            <a:endParaRPr kumimoji="1"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　</a:t>
            </a:r>
            <a:r>
              <a:rPr kumimoji="1" lang="ja-JP" altLang="en-US" sz="2800" dirty="0">
                <a:latin typeface="MS PMincho" charset="-128"/>
                <a:ea typeface="MS PMincho" charset="-128"/>
                <a:cs typeface="MS PMincho" charset="-128"/>
              </a:rPr>
              <a:t>その先行研究に対して疑問を示唆出来た。</a:t>
            </a:r>
            <a:endParaRPr kumimoji="1" lang="en-US" altLang="ja-JP" sz="2800" dirty="0">
              <a:latin typeface="MS PMincho" charset="-128"/>
              <a:ea typeface="MS PMincho" charset="-128"/>
              <a:cs typeface="MS PMincho" charset="-128"/>
            </a:endParaRPr>
          </a:p>
          <a:p>
            <a:endParaRPr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・クーポンは使い方次第で企業イメージに</a:t>
            </a:r>
            <a:endParaRPr lang="en-US" altLang="ja-JP" sz="2800" dirty="0">
              <a:latin typeface="MS PMincho" charset="-128"/>
              <a:ea typeface="MS PMincho" charset="-128"/>
              <a:cs typeface="MS PMincho" charset="-128"/>
            </a:endParaRPr>
          </a:p>
          <a:p>
            <a:r>
              <a:rPr lang="ja-JP" altLang="en-US" sz="2800" dirty="0">
                <a:latin typeface="MS PMincho" charset="-128"/>
                <a:ea typeface="MS PMincho" charset="-128"/>
                <a:cs typeface="MS PMincho" charset="-128"/>
              </a:rPr>
              <a:t>　影響を与えるということがわかった</a:t>
            </a:r>
          </a:p>
        </p:txBody>
      </p:sp>
      <p:sp>
        <p:nvSpPr>
          <p:cNvPr id="11" name="テキスト ボックス 10"/>
          <p:cNvSpPr txBox="1"/>
          <p:nvPr/>
        </p:nvSpPr>
        <p:spPr>
          <a:xfrm>
            <a:off x="420130" y="729049"/>
            <a:ext cx="5482591" cy="707886"/>
          </a:xfrm>
          <a:prstGeom prst="rect">
            <a:avLst/>
          </a:prstGeom>
          <a:noFill/>
        </p:spPr>
        <p:txBody>
          <a:bodyPr wrap="none" rtlCol="0">
            <a:spAutoFit/>
          </a:bodyPr>
          <a:lstStyle/>
          <a:p>
            <a:r>
              <a:rPr lang="ja-JP" altLang="en-US" sz="4000" dirty="0">
                <a:latin typeface="HGPMinchoE" charset="-128"/>
                <a:ea typeface="HGPMinchoE" charset="-128"/>
                <a:cs typeface="HGPMinchoE" charset="-128"/>
              </a:rPr>
              <a:t>学術的インプリケーション</a:t>
            </a:r>
            <a:endParaRPr kumimoji="1" lang="ja-JP" altLang="en-US" sz="4000" dirty="0">
              <a:latin typeface="HGPMinchoE" charset="-128"/>
              <a:ea typeface="HGPMinchoE" charset="-128"/>
              <a:cs typeface="HGPMinchoE" charset="-128"/>
            </a:endParaRPr>
          </a:p>
        </p:txBody>
      </p:sp>
      <p:sp>
        <p:nvSpPr>
          <p:cNvPr id="12" name="角丸四角形 11"/>
          <p:cNvSpPr/>
          <p:nvPr/>
        </p:nvSpPr>
        <p:spPr>
          <a:xfrm>
            <a:off x="1556950" y="2532449"/>
            <a:ext cx="8859796" cy="2855097"/>
          </a:xfrm>
          <a:prstGeom prst="roundRect">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824686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48</a:t>
            </a:fld>
            <a:endParaRPr kumimoji="1" lang="ja-JP" altLang="en-US" dirty="0"/>
          </a:p>
        </p:txBody>
      </p:sp>
      <p:sp>
        <p:nvSpPr>
          <p:cNvPr id="3" name="正方形/長方形 2"/>
          <p:cNvSpPr/>
          <p:nvPr/>
        </p:nvSpPr>
        <p:spPr>
          <a:xfrm>
            <a:off x="1453978" y="2816478"/>
            <a:ext cx="8900984" cy="1569660"/>
          </a:xfrm>
          <a:prstGeom prst="rect">
            <a:avLst/>
          </a:prstGeom>
        </p:spPr>
        <p:txBody>
          <a:bodyPr wrap="square">
            <a:spAutoFit/>
          </a:bodyPr>
          <a:lstStyle/>
          <a:p>
            <a:r>
              <a:rPr lang="ja-JP" altLang="en-US" sz="3200" b="1" dirty="0">
                <a:latin typeface="MS PMincho" charset="-128"/>
                <a:ea typeface="MS PMincho" charset="-128"/>
                <a:cs typeface="MS PMincho" charset="-128"/>
              </a:rPr>
              <a:t>クーポンをきっかでアプリをダウンロードしてもらうが、その後はクポーンは乱用せずに</a:t>
            </a:r>
            <a:endParaRPr lang="en-US" altLang="ja-JP" sz="3200" b="1" dirty="0">
              <a:latin typeface="MS PMincho" charset="-128"/>
              <a:ea typeface="MS PMincho" charset="-128"/>
              <a:cs typeface="MS PMincho" charset="-128"/>
            </a:endParaRPr>
          </a:p>
          <a:p>
            <a:r>
              <a:rPr lang="ja-JP" altLang="en-US" sz="3200" b="1" dirty="0">
                <a:latin typeface="MS PMincho" charset="-128"/>
                <a:ea typeface="MS PMincho" charset="-128"/>
                <a:cs typeface="MS PMincho" charset="-128"/>
              </a:rPr>
              <a:t>日常生活に溶け込ませる機能を入れた方が良い</a:t>
            </a:r>
            <a:endParaRPr lang="en-US" altLang="ja-JP" sz="3200" b="1" dirty="0">
              <a:latin typeface="MS PMincho" charset="-128"/>
              <a:ea typeface="MS PMincho" charset="-128"/>
              <a:cs typeface="MS PMincho" charset="-128"/>
            </a:endParaRPr>
          </a:p>
        </p:txBody>
      </p:sp>
      <p:sp>
        <p:nvSpPr>
          <p:cNvPr id="4" name="正方形/長方形 3"/>
          <p:cNvSpPr/>
          <p:nvPr/>
        </p:nvSpPr>
        <p:spPr>
          <a:xfrm>
            <a:off x="790144" y="810052"/>
            <a:ext cx="5482591" cy="707886"/>
          </a:xfrm>
          <a:prstGeom prst="rect">
            <a:avLst/>
          </a:prstGeom>
        </p:spPr>
        <p:txBody>
          <a:bodyPr wrap="none">
            <a:spAutoFit/>
          </a:bodyPr>
          <a:lstStyle/>
          <a:p>
            <a:r>
              <a:rPr lang="ja-JP" altLang="en-US" sz="4000">
                <a:latin typeface="HGPMinchoE" charset="-128"/>
                <a:ea typeface="HGPMinchoE" charset="-128"/>
                <a:cs typeface="HGPMinchoE" charset="-128"/>
              </a:rPr>
              <a:t>実務的インプリケーション</a:t>
            </a:r>
          </a:p>
        </p:txBody>
      </p:sp>
      <p:sp>
        <p:nvSpPr>
          <p:cNvPr id="5" name="角丸四角形 4"/>
          <p:cNvSpPr/>
          <p:nvPr/>
        </p:nvSpPr>
        <p:spPr>
          <a:xfrm>
            <a:off x="1147119" y="2384854"/>
            <a:ext cx="9514703" cy="2557163"/>
          </a:xfrm>
          <a:prstGeom prst="roundRect">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Tree>
    <p:extLst>
      <p:ext uri="{BB962C8B-B14F-4D97-AF65-F5344CB8AC3E}">
        <p14:creationId xmlns:p14="http://schemas.microsoft.com/office/powerpoint/2010/main" val="400615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右矢印 8"/>
          <p:cNvSpPr/>
          <p:nvPr/>
        </p:nvSpPr>
        <p:spPr>
          <a:xfrm>
            <a:off x="3513784" y="3405368"/>
            <a:ext cx="4777135" cy="933639"/>
          </a:xfrm>
          <a:prstGeom prst="rightArrow">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277038" y="758205"/>
            <a:ext cx="6599163" cy="728502"/>
          </a:xfrm>
        </p:spPr>
        <p:txBody>
          <a:bodyPr>
            <a:noAutofit/>
          </a:bodyPr>
          <a:lstStyle/>
          <a:p>
            <a:r>
              <a:rPr kumimoji="1" lang="ja-JP" altLang="en-US" sz="3600" dirty="0">
                <a:latin typeface="HGMinchoE" charset="-128"/>
                <a:ea typeface="HGMinchoE" charset="-128"/>
                <a:cs typeface="HGMinchoE" charset="-128"/>
              </a:rPr>
              <a:t>日常生活に溶け込ませる必要性</a:t>
            </a: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49</a:t>
            </a:fld>
            <a:endParaRPr kumimoji="1" lang="ja-JP" altLang="en-US" dirty="0"/>
          </a:p>
        </p:txBody>
      </p:sp>
      <p:sp>
        <p:nvSpPr>
          <p:cNvPr id="10" name="雲 9"/>
          <p:cNvSpPr/>
          <p:nvPr/>
        </p:nvSpPr>
        <p:spPr>
          <a:xfrm>
            <a:off x="4448037" y="3246280"/>
            <a:ext cx="2428164" cy="1165651"/>
          </a:xfrm>
          <a:prstGeom prst="cloud">
            <a:avLst/>
          </a:prstGeom>
          <a:ln>
            <a:solidFill>
              <a:srgbClr val="78ACBC"/>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latin typeface="MS Mincho" charset="-128"/>
                <a:ea typeface="MS Mincho" charset="-128"/>
                <a:cs typeface="MS Mincho" charset="-128"/>
              </a:rPr>
              <a:t>スマホを開く回数が増える</a:t>
            </a:r>
          </a:p>
        </p:txBody>
      </p:sp>
      <p:sp>
        <p:nvSpPr>
          <p:cNvPr id="11" name="正方形/長方形 10"/>
          <p:cNvSpPr/>
          <p:nvPr/>
        </p:nvSpPr>
        <p:spPr>
          <a:xfrm>
            <a:off x="2774151" y="5179001"/>
            <a:ext cx="7911612" cy="1154919"/>
          </a:xfrm>
          <a:prstGeom prst="rect">
            <a:avLst/>
          </a:prstGeom>
          <a:ln w="28575">
            <a:solidFill>
              <a:srgbClr val="88C3D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a:latin typeface="MS Mincho" charset="-128"/>
                <a:ea typeface="MS Mincho" charset="-128"/>
                <a:cs typeface="MS Mincho" charset="-128"/>
              </a:rPr>
              <a:t>企業</a:t>
            </a:r>
            <a:r>
              <a:rPr kumimoji="1" lang="ja-JP" altLang="en-US" sz="3200" dirty="0">
                <a:latin typeface="MS Mincho" charset="-128"/>
                <a:ea typeface="MS Mincho" charset="-128"/>
                <a:cs typeface="MS Mincho" charset="-128"/>
              </a:rPr>
              <a:t>に対して</a:t>
            </a:r>
            <a:r>
              <a:rPr kumimoji="1" lang="ja-JP" altLang="en-US" sz="3200" dirty="0">
                <a:solidFill>
                  <a:srgbClr val="FF0000"/>
                </a:solidFill>
                <a:latin typeface="HGSMinchoE" charset="-128"/>
                <a:ea typeface="HGSMinchoE" charset="-128"/>
                <a:cs typeface="HGSMinchoE" charset="-128"/>
              </a:rPr>
              <a:t>親近感</a:t>
            </a:r>
            <a:r>
              <a:rPr kumimoji="1" lang="ja-JP" altLang="en-US" sz="3200" dirty="0">
                <a:latin typeface="MS Mincho" charset="-128"/>
                <a:ea typeface="MS Mincho" charset="-128"/>
                <a:cs typeface="MS Mincho" charset="-128"/>
              </a:rPr>
              <a:t>が増すのでは？？</a:t>
            </a:r>
          </a:p>
        </p:txBody>
      </p:sp>
      <p:sp>
        <p:nvSpPr>
          <p:cNvPr id="14" name="右矢印 13"/>
          <p:cNvSpPr/>
          <p:nvPr/>
        </p:nvSpPr>
        <p:spPr>
          <a:xfrm>
            <a:off x="1615657" y="5129606"/>
            <a:ext cx="998795" cy="1126915"/>
          </a:xfrm>
          <a:prstGeom prst="rightArrow">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15055" y="2975433"/>
            <a:ext cx="1153188" cy="1008738"/>
          </a:xfrm>
          <a:prstGeom prst="rect">
            <a:avLst/>
          </a:prstGeom>
          <a:ln w="38100">
            <a:noFill/>
          </a:ln>
        </p:spPr>
      </p:pic>
      <p:pic>
        <p:nvPicPr>
          <p:cNvPr id="5" name="コンテンツ プレースホルダー 4"/>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797153" y="2967788"/>
            <a:ext cx="960243" cy="960243"/>
          </a:xfrm>
          <a:prstGeom prst="rect">
            <a:avLst/>
          </a:prstGeom>
        </p:spPr>
      </p:pic>
      <p:sp>
        <p:nvSpPr>
          <p:cNvPr id="12" name="テキスト ボックス 11"/>
          <p:cNvSpPr txBox="1"/>
          <p:nvPr/>
        </p:nvSpPr>
        <p:spPr>
          <a:xfrm>
            <a:off x="2958458" y="1635471"/>
            <a:ext cx="7195826" cy="1323439"/>
          </a:xfrm>
          <a:prstGeom prst="rect">
            <a:avLst/>
          </a:prstGeom>
          <a:noFill/>
        </p:spPr>
        <p:txBody>
          <a:bodyPr wrap="square" rtlCol="0">
            <a:spAutoFit/>
          </a:bodyPr>
          <a:lstStyle/>
          <a:p>
            <a:r>
              <a:rPr lang="ja-JP" altLang="en-US" sz="2000" dirty="0">
                <a:latin typeface="MS PMincho" charset="-128"/>
                <a:ea typeface="MS PMincho" charset="-128"/>
                <a:cs typeface="MS PMincho" charset="-128"/>
              </a:rPr>
              <a:t>日常生活に溶け込ませるアプリを使うことによって</a:t>
            </a:r>
            <a:endParaRPr lang="en-US" altLang="ja-JP" sz="2000" dirty="0">
              <a:latin typeface="MS PMincho" charset="-128"/>
              <a:ea typeface="MS PMincho" charset="-128"/>
              <a:cs typeface="MS PMincho" charset="-128"/>
            </a:endParaRPr>
          </a:p>
          <a:p>
            <a:r>
              <a:rPr kumimoji="1" lang="ja-JP" altLang="en-US" sz="2000" dirty="0">
                <a:latin typeface="MS PMincho" charset="-128"/>
                <a:ea typeface="MS PMincho" charset="-128"/>
                <a:cs typeface="MS PMincho" charset="-128"/>
              </a:rPr>
              <a:t>スマホの開封率が上がり、アプリを開くことで企業に</a:t>
            </a:r>
            <a:endParaRPr kumimoji="1" lang="en-US" altLang="ja-JP" sz="2000" dirty="0">
              <a:latin typeface="MS PMincho" charset="-128"/>
              <a:ea typeface="MS PMincho" charset="-128"/>
              <a:cs typeface="MS PMincho" charset="-128"/>
            </a:endParaRPr>
          </a:p>
          <a:p>
            <a:r>
              <a:rPr lang="ja-JP" altLang="en-US" sz="2000" dirty="0">
                <a:latin typeface="MS PMincho" charset="-128"/>
                <a:ea typeface="MS PMincho" charset="-128"/>
                <a:cs typeface="MS PMincho" charset="-128"/>
              </a:rPr>
              <a:t>親近感が増すのでそのような機能が必要と考えた</a:t>
            </a:r>
            <a:endParaRPr kumimoji="1" lang="en-US" altLang="ja-JP" sz="2000" dirty="0">
              <a:latin typeface="MS PMincho" charset="-128"/>
              <a:ea typeface="MS PMincho" charset="-128"/>
              <a:cs typeface="MS PMincho" charset="-128"/>
            </a:endParaRPr>
          </a:p>
          <a:p>
            <a:endParaRPr kumimoji="1" lang="en-US" altLang="ja-JP" sz="2000" dirty="0">
              <a:latin typeface="MS PMincho" charset="-128"/>
              <a:ea typeface="MS PMincho" charset="-128"/>
              <a:cs typeface="MS PMincho" charset="-128"/>
            </a:endParaRPr>
          </a:p>
        </p:txBody>
      </p:sp>
      <p:sp>
        <p:nvSpPr>
          <p:cNvPr id="13" name="角丸四角形 12"/>
          <p:cNvSpPr/>
          <p:nvPr/>
        </p:nvSpPr>
        <p:spPr>
          <a:xfrm>
            <a:off x="581240" y="2866804"/>
            <a:ext cx="2932544" cy="1924604"/>
          </a:xfrm>
          <a:prstGeom prst="roundRect">
            <a:avLst/>
          </a:prstGeom>
          <a:noFill/>
          <a:ln w="28575">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8DC8DA"/>
              </a:solidFill>
            </a:endParaRPr>
          </a:p>
        </p:txBody>
      </p:sp>
      <p:sp>
        <p:nvSpPr>
          <p:cNvPr id="19" name="テキスト ボックス 18"/>
          <p:cNvSpPr txBox="1"/>
          <p:nvPr/>
        </p:nvSpPr>
        <p:spPr>
          <a:xfrm>
            <a:off x="812455" y="4092800"/>
            <a:ext cx="2605200" cy="646331"/>
          </a:xfrm>
          <a:prstGeom prst="rect">
            <a:avLst/>
          </a:prstGeom>
          <a:noFill/>
        </p:spPr>
        <p:txBody>
          <a:bodyPr wrap="none" rtlCol="0">
            <a:spAutoFit/>
          </a:bodyPr>
          <a:lstStyle/>
          <a:p>
            <a:pPr algn="ctr"/>
            <a:r>
              <a:rPr lang="ja-JP" altLang="en-US" dirty="0">
                <a:latin typeface="MS PMincho" charset="-128"/>
                <a:ea typeface="MS PMincho" charset="-128"/>
                <a:cs typeface="MS PMincho" charset="-128"/>
              </a:rPr>
              <a:t>日常生活に溶け込ませる</a:t>
            </a:r>
            <a:endParaRPr lang="en-US" altLang="ja-JP" dirty="0">
              <a:latin typeface="MS PMincho" charset="-128"/>
              <a:ea typeface="MS PMincho" charset="-128"/>
              <a:cs typeface="MS PMincho" charset="-128"/>
            </a:endParaRPr>
          </a:p>
          <a:p>
            <a:pPr algn="ctr"/>
            <a:r>
              <a:rPr lang="ja-JP" altLang="en-US" dirty="0">
                <a:latin typeface="MS PMincho" charset="-128"/>
                <a:ea typeface="MS PMincho" charset="-128"/>
                <a:cs typeface="MS PMincho" charset="-128"/>
              </a:rPr>
              <a:t>アプリ</a:t>
            </a:r>
            <a:endParaRPr kumimoji="1" lang="ja-JP" altLang="en-US" dirty="0">
              <a:latin typeface="MS PMincho" charset="-128"/>
              <a:ea typeface="MS PMincho" charset="-128"/>
              <a:cs typeface="MS PMincho" charset="-128"/>
            </a:endParaRPr>
          </a:p>
        </p:txBody>
      </p:sp>
      <p:pic>
        <p:nvPicPr>
          <p:cNvPr id="20" name="図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90919" y="2236505"/>
            <a:ext cx="2394844" cy="2893101"/>
          </a:xfrm>
          <a:prstGeom prst="rect">
            <a:avLst/>
          </a:prstGeom>
          <a:ln>
            <a:noFill/>
          </a:ln>
        </p:spPr>
      </p:pic>
      <p:sp>
        <p:nvSpPr>
          <p:cNvPr id="21" name="テキスト ボックス 20"/>
          <p:cNvSpPr txBox="1"/>
          <p:nvPr/>
        </p:nvSpPr>
        <p:spPr>
          <a:xfrm>
            <a:off x="178826" y="152534"/>
            <a:ext cx="954107" cy="400110"/>
          </a:xfrm>
          <a:prstGeom prst="rect">
            <a:avLst/>
          </a:prstGeom>
          <a:noFill/>
        </p:spPr>
        <p:txBody>
          <a:bodyPr wrap="none" rtlCol="0">
            <a:spAutoFit/>
          </a:bodyPr>
          <a:lstStyle/>
          <a:p>
            <a:r>
              <a:rPr lang="ja-JP" altLang="en-US" sz="2000" dirty="0">
                <a:latin typeface="HGSMinchoE" charset="-128"/>
                <a:ea typeface="HGSMinchoE" charset="-128"/>
                <a:cs typeface="HGSMinchoE" charset="-128"/>
              </a:rPr>
              <a:t>まとめ</a:t>
            </a:r>
            <a:endParaRPr kumimoji="1" lang="ja-JP" altLang="en-US" sz="2000" dirty="0">
              <a:latin typeface="HGSMinchoE" charset="-128"/>
              <a:ea typeface="HGSMinchoE" charset="-128"/>
              <a:cs typeface="HGSMinchoE" charset="-128"/>
            </a:endParaRPr>
          </a:p>
        </p:txBody>
      </p:sp>
    </p:spTree>
    <p:extLst>
      <p:ext uri="{BB962C8B-B14F-4D97-AF65-F5344CB8AC3E}">
        <p14:creationId xmlns:p14="http://schemas.microsoft.com/office/powerpoint/2010/main" val="2657768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5</a:t>
            </a:fld>
            <a:endParaRPr kumimoji="1" lang="ja-JP" altLang="en-US" dirty="0"/>
          </a:p>
        </p:txBody>
      </p:sp>
      <p:sp>
        <p:nvSpPr>
          <p:cNvPr id="4"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正方形/長方形 8"/>
          <p:cNvSpPr/>
          <p:nvPr/>
        </p:nvSpPr>
        <p:spPr>
          <a:xfrm>
            <a:off x="6316196" y="6202591"/>
            <a:ext cx="4796506" cy="577081"/>
          </a:xfrm>
          <a:prstGeom prst="rect">
            <a:avLst/>
          </a:prstGeom>
        </p:spPr>
        <p:txBody>
          <a:bodyPr wrap="none">
            <a:spAutoFit/>
          </a:bodyPr>
          <a:lstStyle/>
          <a:p>
            <a:r>
              <a:rPr lang="ja-JP" altLang="en-US" sz="1050" b="1" dirty="0">
                <a:latin typeface="MS PMincho" charset="-128"/>
                <a:ea typeface="MS PMincho" charset="-128"/>
                <a:cs typeface="MS PMincho" charset="-128"/>
              </a:rPr>
              <a:t>夏の大三角形が夜空を飾るころ、そろそろ「トリプルメディア戦略」を考えてみたい。</a:t>
            </a:r>
          </a:p>
          <a:p>
            <a:r>
              <a:rPr lang="en-US" altLang="ja-JP" sz="1050" dirty="0">
                <a:latin typeface="MS PMincho" charset="-128"/>
                <a:ea typeface="MS PMincho" charset="-128"/>
                <a:cs typeface="MS PMincho" charset="-128"/>
              </a:rPr>
              <a:t>http://www.adcip.com/triplemedia/</a:t>
            </a:r>
          </a:p>
          <a:p>
            <a:endParaRPr lang="ja-JP" altLang="en-US" sz="1050" dirty="0">
              <a:latin typeface="MS PMincho" charset="-128"/>
              <a:ea typeface="MS PMincho" charset="-128"/>
              <a:cs typeface="MS PMincho" charset="-128"/>
            </a:endParaRPr>
          </a:p>
        </p:txBody>
      </p:sp>
      <p:sp>
        <p:nvSpPr>
          <p:cNvPr id="11" name="テキスト ボックス 10"/>
          <p:cNvSpPr txBox="1"/>
          <p:nvPr/>
        </p:nvSpPr>
        <p:spPr>
          <a:xfrm>
            <a:off x="706093" y="2594875"/>
            <a:ext cx="4856148" cy="2431435"/>
          </a:xfrm>
          <a:prstGeom prst="rect">
            <a:avLst/>
          </a:prstGeom>
          <a:noFill/>
        </p:spPr>
        <p:txBody>
          <a:bodyPr wrap="square" rtlCol="0">
            <a:spAutoFit/>
          </a:bodyPr>
          <a:lstStyle/>
          <a:p>
            <a:pPr>
              <a:lnSpc>
                <a:spcPct val="200000"/>
              </a:lnSpc>
            </a:pPr>
            <a:r>
              <a:rPr kumimoji="1" lang="ja-JP" altLang="en-US" sz="2400" dirty="0">
                <a:latin typeface="MS Mincho" charset="-128"/>
                <a:ea typeface="MS Mincho" charset="-128"/>
                <a:cs typeface="MS Mincho" charset="-128"/>
              </a:rPr>
              <a:t>自社所有のメディアを指す。</a:t>
            </a:r>
            <a:endParaRPr kumimoji="1" lang="en-US" altLang="ja-JP" sz="2400" dirty="0">
              <a:latin typeface="MS Mincho" charset="-128"/>
              <a:ea typeface="MS Mincho" charset="-128"/>
              <a:cs typeface="MS Mincho" charset="-128"/>
            </a:endParaRPr>
          </a:p>
          <a:p>
            <a:pPr>
              <a:lnSpc>
                <a:spcPct val="200000"/>
              </a:lnSpc>
            </a:pPr>
            <a:r>
              <a:rPr kumimoji="1" lang="ja-JP" altLang="en-US" sz="2400" dirty="0">
                <a:latin typeface="MS Mincho" charset="-128"/>
                <a:ea typeface="MS Mincho" charset="-128"/>
                <a:cs typeface="MS Mincho" charset="-128"/>
              </a:rPr>
              <a:t>企業が伝えたい情報ではなく</a:t>
            </a:r>
            <a:endParaRPr kumimoji="1" lang="en-US" altLang="ja-JP" sz="2400" dirty="0">
              <a:latin typeface="MS Mincho" charset="-128"/>
              <a:ea typeface="MS Mincho" charset="-128"/>
              <a:cs typeface="MS Mincho" charset="-128"/>
            </a:endParaRPr>
          </a:p>
          <a:p>
            <a:pPr>
              <a:lnSpc>
                <a:spcPct val="200000"/>
              </a:lnSpc>
            </a:pPr>
            <a:r>
              <a:rPr kumimoji="1" lang="ja-JP" altLang="en-US" sz="2800" u="sng" dirty="0">
                <a:solidFill>
                  <a:srgbClr val="C00000"/>
                </a:solidFill>
                <a:latin typeface="HGSMinchoE" charset="-128"/>
                <a:ea typeface="HGSMinchoE" charset="-128"/>
                <a:cs typeface="HGSMinchoE" charset="-128"/>
              </a:rPr>
              <a:t>顧客</a:t>
            </a:r>
            <a:r>
              <a:rPr lang="ja-JP" altLang="en-US" sz="2800" u="sng" dirty="0">
                <a:solidFill>
                  <a:srgbClr val="C00000"/>
                </a:solidFill>
                <a:latin typeface="HGSMinchoE" charset="-128"/>
                <a:ea typeface="HGSMinchoE" charset="-128"/>
                <a:cs typeface="HGSMinchoE" charset="-128"/>
              </a:rPr>
              <a:t>にあった情報</a:t>
            </a:r>
            <a:r>
              <a:rPr kumimoji="1" lang="ja-JP" altLang="en-US" sz="2400" dirty="0">
                <a:latin typeface="MS Mincho" charset="-128"/>
                <a:ea typeface="MS Mincho" charset="-128"/>
                <a:cs typeface="MS Mincho" charset="-128"/>
              </a:rPr>
              <a:t>を伝える。</a:t>
            </a:r>
            <a:endParaRPr kumimoji="1" lang="en-US" altLang="ja-JP" sz="2400" dirty="0">
              <a:latin typeface="MS Mincho" charset="-128"/>
              <a:ea typeface="MS Mincho" charset="-128"/>
              <a:cs typeface="MS Mincho" charset="-128"/>
            </a:endParaRPr>
          </a:p>
        </p:txBody>
      </p:sp>
      <p:sp>
        <p:nvSpPr>
          <p:cNvPr id="10" name="テキスト ボックス 9">
            <a:extLst>
              <a:ext uri="{FF2B5EF4-FFF2-40B4-BE49-F238E27FC236}">
                <a16:creationId xmlns:a16="http://schemas.microsoft.com/office/drawing/2014/main" id="{0C386D21-B780-4D25-B2EE-59D8E52A88B4}"/>
              </a:ext>
            </a:extLst>
          </p:cNvPr>
          <p:cNvSpPr txBox="1"/>
          <p:nvPr/>
        </p:nvSpPr>
        <p:spPr>
          <a:xfrm>
            <a:off x="607676" y="1105285"/>
            <a:ext cx="4101484" cy="646331"/>
          </a:xfrm>
          <a:prstGeom prst="rect">
            <a:avLst/>
          </a:prstGeom>
          <a:noFill/>
        </p:spPr>
        <p:txBody>
          <a:bodyPr wrap="square" rtlCol="0">
            <a:spAutoFit/>
          </a:bodyPr>
          <a:lstStyle/>
          <a:p>
            <a:r>
              <a:rPr kumimoji="1" lang="ja-JP" altLang="en-US" sz="3600" dirty="0">
                <a:latin typeface="HGPMinchoE" charset="-128"/>
                <a:ea typeface="HGPMinchoE" charset="-128"/>
                <a:cs typeface="HGPMinchoE" charset="-128"/>
              </a:rPr>
              <a:t>オウンドメディアとは</a:t>
            </a:r>
          </a:p>
        </p:txBody>
      </p:sp>
      <p:sp>
        <p:nvSpPr>
          <p:cNvPr id="13" name="正方形/長方形 12">
            <a:extLst>
              <a:ext uri="{FF2B5EF4-FFF2-40B4-BE49-F238E27FC236}">
                <a16:creationId xmlns:a16="http://schemas.microsoft.com/office/drawing/2014/main" id="{592FD360-C049-4A5D-B836-62D11BB58118}"/>
              </a:ext>
            </a:extLst>
          </p:cNvPr>
          <p:cNvSpPr/>
          <p:nvPr/>
        </p:nvSpPr>
        <p:spPr>
          <a:xfrm>
            <a:off x="198872" y="241348"/>
            <a:ext cx="1670650" cy="400110"/>
          </a:xfrm>
          <a:prstGeom prst="rect">
            <a:avLst/>
          </a:prstGeom>
        </p:spPr>
        <p:txBody>
          <a:bodyPr wrap="none">
            <a:spAutoFit/>
          </a:bodyPr>
          <a:lstStyle/>
          <a:p>
            <a:r>
              <a:rPr lang="ja-JP" altLang="en-US" sz="2000" dirty="0">
                <a:latin typeface="HGPMinchoE" charset="-128"/>
                <a:ea typeface="HGPMinchoE" charset="-128"/>
                <a:cs typeface="HGPMinchoE" charset="-128"/>
              </a:rPr>
              <a:t>着目する理由</a:t>
            </a:r>
          </a:p>
        </p:txBody>
      </p:sp>
      <p:grpSp>
        <p:nvGrpSpPr>
          <p:cNvPr id="35" name="図形グループ 34"/>
          <p:cNvGrpSpPr/>
          <p:nvPr/>
        </p:nvGrpSpPr>
        <p:grpSpPr>
          <a:xfrm>
            <a:off x="5746707" y="2060111"/>
            <a:ext cx="5935483" cy="4142480"/>
            <a:chOff x="6636847" y="1304364"/>
            <a:chExt cx="5337296" cy="4221171"/>
          </a:xfrm>
        </p:grpSpPr>
        <p:grpSp>
          <p:nvGrpSpPr>
            <p:cNvPr id="34" name="図形グループ 33"/>
            <p:cNvGrpSpPr/>
            <p:nvPr/>
          </p:nvGrpSpPr>
          <p:grpSpPr>
            <a:xfrm>
              <a:off x="6636847" y="1304364"/>
              <a:ext cx="5337296" cy="4221171"/>
              <a:chOff x="6636847" y="1304364"/>
              <a:chExt cx="5337296" cy="4221171"/>
            </a:xfrm>
          </p:grpSpPr>
          <p:grpSp>
            <p:nvGrpSpPr>
              <p:cNvPr id="28" name="図形グループ 27"/>
              <p:cNvGrpSpPr/>
              <p:nvPr/>
            </p:nvGrpSpPr>
            <p:grpSpPr>
              <a:xfrm>
                <a:off x="6636847" y="1304364"/>
                <a:ext cx="5337296" cy="4221171"/>
                <a:chOff x="6790765" y="1223682"/>
                <a:chExt cx="5337296" cy="4221171"/>
              </a:xfrm>
            </p:grpSpPr>
            <p:cxnSp>
              <p:nvCxnSpPr>
                <p:cNvPr id="24" name="直線コネクタ 23"/>
                <p:cNvCxnSpPr/>
                <p:nvPr/>
              </p:nvCxnSpPr>
              <p:spPr>
                <a:xfrm flipH="1">
                  <a:off x="11497235" y="1707776"/>
                  <a:ext cx="13447" cy="3737077"/>
                </a:xfrm>
                <a:prstGeom prst="line">
                  <a:avLst/>
                </a:prstGeom>
                <a:ln>
                  <a:solidFill>
                    <a:srgbClr val="78ACBC"/>
                  </a:solidFill>
                  <a:prstDash val="lgDash"/>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6790765" y="1223682"/>
                  <a:ext cx="4719917" cy="722178"/>
                </a:xfrm>
                <a:prstGeom prst="rect">
                  <a:avLst/>
                </a:prstGeom>
                <a:solidFill>
                  <a:srgbClr val="88C3D6"/>
                </a:solidFill>
                <a:ln>
                  <a:solidFill>
                    <a:srgbClr val="78ACB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sp>
              <p:nvSpPr>
                <p:cNvPr id="17" name="円/楕円 16"/>
                <p:cNvSpPr/>
                <p:nvPr/>
              </p:nvSpPr>
              <p:spPr>
                <a:xfrm>
                  <a:off x="9788462" y="2343310"/>
                  <a:ext cx="2339599" cy="2243836"/>
                </a:xfrm>
                <a:prstGeom prst="ellipse">
                  <a:avLst/>
                </a:prstGeom>
                <a:solidFill>
                  <a:srgbClr val="88C3D6"/>
                </a:solidFill>
                <a:ln>
                  <a:solidFill>
                    <a:srgbClr val="78ACB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rgbClr val="8DC8DA"/>
                    </a:solidFill>
                  </a:endParaRPr>
                </a:p>
              </p:txBody>
            </p:sp>
            <p:cxnSp>
              <p:nvCxnSpPr>
                <p:cNvPr id="20" name="直線コネクタ 19"/>
                <p:cNvCxnSpPr/>
                <p:nvPr/>
              </p:nvCxnSpPr>
              <p:spPr>
                <a:xfrm flipH="1">
                  <a:off x="6790765" y="1768604"/>
                  <a:ext cx="26894" cy="3676249"/>
                </a:xfrm>
                <a:prstGeom prst="line">
                  <a:avLst/>
                </a:prstGeom>
                <a:ln>
                  <a:solidFill>
                    <a:srgbClr val="78ACBC"/>
                  </a:solidFill>
                  <a:prstDash val="lg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6817659" y="5383427"/>
                  <a:ext cx="4693023" cy="34534"/>
                </a:xfrm>
                <a:prstGeom prst="line">
                  <a:avLst/>
                </a:prstGeom>
                <a:ln>
                  <a:solidFill>
                    <a:srgbClr val="78ACBC"/>
                  </a:solidFill>
                  <a:prstDash val="lgDash"/>
                </a:ln>
              </p:spPr>
              <p:style>
                <a:lnRef idx="1">
                  <a:schemeClr val="accent1"/>
                </a:lnRef>
                <a:fillRef idx="0">
                  <a:schemeClr val="accent1"/>
                </a:fillRef>
                <a:effectRef idx="0">
                  <a:schemeClr val="accent1"/>
                </a:effectRef>
                <a:fontRef idx="minor">
                  <a:schemeClr val="tx1"/>
                </a:fontRef>
              </p:style>
            </p:cxnSp>
          </p:grpSp>
          <p:sp>
            <p:nvSpPr>
              <p:cNvPr id="30" name="テキスト ボックス 29"/>
              <p:cNvSpPr txBox="1"/>
              <p:nvPr/>
            </p:nvSpPr>
            <p:spPr>
              <a:xfrm>
                <a:off x="7992642" y="1384017"/>
                <a:ext cx="2008327" cy="385329"/>
              </a:xfrm>
              <a:prstGeom prst="rect">
                <a:avLst/>
              </a:prstGeom>
              <a:noFill/>
            </p:spPr>
            <p:txBody>
              <a:bodyPr wrap="none" rtlCol="0">
                <a:spAutoFit/>
              </a:bodyPr>
              <a:lstStyle/>
              <a:p>
                <a:r>
                  <a:rPr kumimoji="1" lang="ja-JP" altLang="en-US" sz="2400" dirty="0">
                    <a:solidFill>
                      <a:schemeClr val="bg1"/>
                    </a:solidFill>
                    <a:latin typeface="HGSMinchoE" charset="-128"/>
                    <a:ea typeface="HGSMinchoE" charset="-128"/>
                    <a:cs typeface="HGSMinchoE" charset="-128"/>
                  </a:rPr>
                  <a:t>ブランディング</a:t>
                </a:r>
              </a:p>
            </p:txBody>
          </p:sp>
          <p:sp>
            <p:nvSpPr>
              <p:cNvPr id="31" name="テキスト ボックス 30"/>
              <p:cNvSpPr txBox="1"/>
              <p:nvPr/>
            </p:nvSpPr>
            <p:spPr>
              <a:xfrm>
                <a:off x="6829616" y="2325913"/>
                <a:ext cx="2388191" cy="1361497"/>
              </a:xfrm>
              <a:prstGeom prst="rect">
                <a:avLst/>
              </a:prstGeom>
              <a:noFill/>
            </p:spPr>
            <p:txBody>
              <a:bodyPr wrap="none" rtlCol="0">
                <a:spAutoFit/>
              </a:bodyPr>
              <a:lstStyle/>
              <a:p>
                <a:pPr marL="285750" indent="-285750">
                  <a:buFont typeface="Arial" charset="0"/>
                  <a:buChar char="•"/>
                </a:pPr>
                <a:r>
                  <a:rPr kumimoji="1" lang="ja-JP" altLang="en-US" sz="2000" dirty="0">
                    <a:latin typeface="MS Mincho" charset="-128"/>
                    <a:ea typeface="MS Mincho" charset="-128"/>
                    <a:cs typeface="MS Mincho" charset="-128"/>
                  </a:rPr>
                  <a:t>ブランドサイト</a:t>
                </a:r>
                <a:endParaRPr kumimoji="1" lang="en-US" altLang="ja-JP" sz="2000" dirty="0">
                  <a:latin typeface="MS Mincho" charset="-128"/>
                  <a:ea typeface="MS Mincho" charset="-128"/>
                  <a:cs typeface="MS Mincho" charset="-128"/>
                </a:endParaRPr>
              </a:p>
              <a:p>
                <a:pPr marL="285750" indent="-285750">
                  <a:buFont typeface="Arial" charset="0"/>
                  <a:buChar char="•"/>
                </a:pPr>
                <a:r>
                  <a:rPr lang="ja-JP" altLang="en-US" sz="2000" dirty="0">
                    <a:latin typeface="MS Mincho" charset="-128"/>
                    <a:ea typeface="MS Mincho" charset="-128"/>
                    <a:cs typeface="MS Mincho" charset="-128"/>
                  </a:rPr>
                  <a:t>コーポレートサイト</a:t>
                </a:r>
                <a:endParaRPr lang="en-US" altLang="ja-JP" sz="2000" dirty="0">
                  <a:latin typeface="MS Mincho" charset="-128"/>
                  <a:ea typeface="MS Mincho" charset="-128"/>
                  <a:cs typeface="MS Mincho" charset="-128"/>
                </a:endParaRPr>
              </a:p>
              <a:p>
                <a:pPr marL="285750" indent="-285750">
                  <a:buFont typeface="Arial" charset="0"/>
                  <a:buChar char="•"/>
                </a:pPr>
                <a:r>
                  <a:rPr kumimoji="1" lang="ja-JP" altLang="en-US" sz="2000" dirty="0">
                    <a:latin typeface="MS Mincho" charset="-128"/>
                    <a:ea typeface="MS Mincho" charset="-128"/>
                    <a:cs typeface="MS Mincho" charset="-128"/>
                  </a:rPr>
                  <a:t>店舗</a:t>
                </a:r>
                <a:endParaRPr kumimoji="1" lang="en-US" altLang="ja-JP" sz="2000" dirty="0">
                  <a:latin typeface="MS Mincho" charset="-128"/>
                  <a:ea typeface="MS Mincho" charset="-128"/>
                  <a:cs typeface="MS Mincho" charset="-128"/>
                </a:endParaRPr>
              </a:p>
              <a:p>
                <a:pPr marL="285750" indent="-285750">
                  <a:buFont typeface="Arial" charset="0"/>
                  <a:buChar char="•"/>
                </a:pPr>
                <a:r>
                  <a:rPr lang="ja-JP" altLang="en-US" sz="2000" dirty="0">
                    <a:latin typeface="MS Mincho" charset="-128"/>
                    <a:ea typeface="MS Mincho" charset="-128"/>
                    <a:cs typeface="MS Mincho" charset="-128"/>
                  </a:rPr>
                  <a:t>メルマガ</a:t>
                </a:r>
                <a:endParaRPr lang="en-US" altLang="ja-JP" sz="2000" dirty="0">
                  <a:latin typeface="MS Mincho" charset="-128"/>
                  <a:ea typeface="MS Mincho" charset="-128"/>
                  <a:cs typeface="MS Mincho" charset="-128"/>
                </a:endParaRPr>
              </a:p>
              <a:p>
                <a:pPr marL="285750" indent="-285750">
                  <a:buFont typeface="Arial" charset="0"/>
                  <a:buChar char="•"/>
                </a:pPr>
                <a:r>
                  <a:rPr kumimoji="1" lang="ja-JP" altLang="en-US" sz="2000" dirty="0">
                    <a:latin typeface="MS Mincho" charset="-128"/>
                    <a:ea typeface="MS Mincho" charset="-128"/>
                    <a:cs typeface="MS Mincho" charset="-128"/>
                  </a:rPr>
                  <a:t>自社コミュニティー</a:t>
                </a:r>
              </a:p>
            </p:txBody>
          </p:sp>
          <p:sp>
            <p:nvSpPr>
              <p:cNvPr id="32" name="テキスト ボックス 31"/>
              <p:cNvSpPr txBox="1"/>
              <p:nvPr/>
            </p:nvSpPr>
            <p:spPr>
              <a:xfrm>
                <a:off x="6829616" y="4391929"/>
                <a:ext cx="4093067" cy="643967"/>
              </a:xfrm>
              <a:prstGeom prst="rect">
                <a:avLst/>
              </a:prstGeom>
              <a:noFill/>
            </p:spPr>
            <p:txBody>
              <a:bodyPr wrap="none" rtlCol="0">
                <a:spAutoFit/>
              </a:bodyPr>
              <a:lstStyle/>
              <a:p>
                <a:r>
                  <a:rPr kumimoji="1" lang="ja-JP" altLang="en-US" sz="4000">
                    <a:solidFill>
                      <a:srgbClr val="C00000"/>
                    </a:solidFill>
                    <a:latin typeface="HGPMinchoE" charset="-128"/>
                    <a:ea typeface="HGPMinchoE" charset="-128"/>
                    <a:cs typeface="HGPMinchoE" charset="-128"/>
                  </a:rPr>
                  <a:t>・コーポレートアプリ</a:t>
                </a:r>
                <a:endParaRPr kumimoji="1" lang="ja-JP" altLang="en-US" sz="4000" dirty="0">
                  <a:solidFill>
                    <a:srgbClr val="C00000"/>
                  </a:solidFill>
                  <a:latin typeface="HGPMinchoE" charset="-128"/>
                  <a:ea typeface="HGPMinchoE" charset="-128"/>
                  <a:cs typeface="HGPMinchoE" charset="-128"/>
                </a:endParaRPr>
              </a:p>
            </p:txBody>
          </p:sp>
        </p:grpSp>
        <p:sp>
          <p:nvSpPr>
            <p:cNvPr id="29" name="テキスト ボックス 28"/>
            <p:cNvSpPr txBox="1"/>
            <p:nvPr/>
          </p:nvSpPr>
          <p:spPr>
            <a:xfrm>
              <a:off x="9590232" y="3359997"/>
              <a:ext cx="2272580" cy="385329"/>
            </a:xfrm>
            <a:prstGeom prst="rect">
              <a:avLst/>
            </a:prstGeom>
            <a:noFill/>
          </p:spPr>
          <p:txBody>
            <a:bodyPr wrap="none" rtlCol="0">
              <a:spAutoFit/>
            </a:bodyPr>
            <a:lstStyle/>
            <a:p>
              <a:r>
                <a:rPr lang="ja-JP" altLang="en-US" sz="2400" dirty="0">
                  <a:solidFill>
                    <a:schemeClr val="bg1"/>
                  </a:solidFill>
                  <a:latin typeface="HGSMinchoE" charset="-128"/>
                  <a:ea typeface="HGSMinchoE" charset="-128"/>
                  <a:cs typeface="HGSMinchoE" charset="-128"/>
                </a:rPr>
                <a:t>オウンドメディア</a:t>
              </a:r>
              <a:endParaRPr kumimoji="1" lang="ja-JP" altLang="en-US" sz="2400" dirty="0">
                <a:solidFill>
                  <a:schemeClr val="bg1"/>
                </a:solidFill>
                <a:latin typeface="HGSMinchoE" charset="-128"/>
                <a:ea typeface="HGSMinchoE" charset="-128"/>
                <a:cs typeface="HGSMinchoE" charset="-128"/>
              </a:endParaRPr>
            </a:p>
          </p:txBody>
        </p:sp>
      </p:grpSp>
    </p:spTree>
    <p:extLst>
      <p:ext uri="{BB962C8B-B14F-4D97-AF65-F5344CB8AC3E}">
        <p14:creationId xmlns:p14="http://schemas.microsoft.com/office/powerpoint/2010/main" val="4047601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5040" y="88156"/>
            <a:ext cx="10515600" cy="1325563"/>
          </a:xfrm>
        </p:spPr>
        <p:txBody>
          <a:bodyPr/>
          <a:lstStyle/>
          <a:p>
            <a:r>
              <a:rPr kumimoji="1" lang="ja-JP" altLang="en-US" dirty="0"/>
              <a:t>参考文献・</a:t>
            </a:r>
            <a:r>
              <a:rPr kumimoji="1" lang="en-US" altLang="ja-JP" dirty="0"/>
              <a:t>URL</a:t>
            </a:r>
            <a:endParaRPr kumimoji="1" lang="ja-JP" altLang="en-US" dirty="0"/>
          </a:p>
        </p:txBody>
      </p:sp>
      <p:sp>
        <p:nvSpPr>
          <p:cNvPr id="4" name="スライド番号プレースホルダー 3"/>
          <p:cNvSpPr>
            <a:spLocks noGrp="1"/>
          </p:cNvSpPr>
          <p:nvPr>
            <p:ph type="sldNum" sz="quarter" idx="12"/>
          </p:nvPr>
        </p:nvSpPr>
        <p:spPr>
          <a:xfrm>
            <a:off x="8610600" y="6329171"/>
            <a:ext cx="2743200" cy="365125"/>
          </a:xfrm>
        </p:spPr>
        <p:txBody>
          <a:bodyPr/>
          <a:lstStyle/>
          <a:p>
            <a:fld id="{269BB27D-969F-4748-9981-936C35B41265}" type="slidenum">
              <a:rPr kumimoji="1" lang="ja-JP" altLang="en-US" smtClean="0"/>
              <a:t>50</a:t>
            </a:fld>
            <a:endParaRPr kumimoji="1" lang="ja-JP" altLang="en-US" dirty="0"/>
          </a:p>
        </p:txBody>
      </p:sp>
      <p:sp>
        <p:nvSpPr>
          <p:cNvPr id="5" name="テキスト ボックス 4"/>
          <p:cNvSpPr txBox="1"/>
          <p:nvPr/>
        </p:nvSpPr>
        <p:spPr>
          <a:xfrm>
            <a:off x="409140" y="1446940"/>
            <a:ext cx="4170879" cy="276999"/>
          </a:xfrm>
          <a:prstGeom prst="rect">
            <a:avLst/>
          </a:prstGeom>
          <a:noFill/>
        </p:spPr>
        <p:txBody>
          <a:bodyPr wrap="square" rtlCol="0">
            <a:spAutoFit/>
          </a:bodyPr>
          <a:lstStyle/>
          <a:p>
            <a:r>
              <a:rPr kumimoji="1" lang="ja-JP" altLang="en-US" sz="1200" dirty="0">
                <a:latin typeface="MS PMincho" charset="-128"/>
                <a:ea typeface="MS PMincho" charset="-128"/>
                <a:cs typeface="MS PMincho" charset="-128"/>
              </a:rPr>
              <a:t>・</a:t>
            </a:r>
            <a:r>
              <a:rPr lang="ja-JP" altLang="en-US" sz="1200" dirty="0">
                <a:latin typeface="MS PMincho" charset="-128"/>
                <a:ea typeface="MS PMincho" charset="-128"/>
                <a:cs typeface="MS PMincho" charset="-128"/>
              </a:rPr>
              <a:t>上田隆穂著　（</a:t>
            </a:r>
            <a:r>
              <a:rPr lang="en-US" altLang="ja-JP" sz="1200" dirty="0">
                <a:latin typeface="MS PMincho" charset="-128"/>
                <a:ea typeface="MS PMincho" charset="-128"/>
                <a:cs typeface="MS PMincho" charset="-128"/>
              </a:rPr>
              <a:t>1999</a:t>
            </a:r>
            <a:r>
              <a:rPr lang="ja-JP" altLang="en-US" sz="1200" dirty="0">
                <a:latin typeface="MS PMincho" charset="-128"/>
                <a:ea typeface="MS PMincho" charset="-128"/>
                <a:cs typeface="MS PMincho" charset="-128"/>
              </a:rPr>
              <a:t>）　</a:t>
            </a:r>
            <a:r>
              <a:rPr kumimoji="1" lang="en-US" altLang="ja-JP" sz="1200" dirty="0">
                <a:latin typeface="MS PMincho" charset="-128"/>
                <a:ea typeface="MS PMincho" charset="-128"/>
                <a:cs typeface="MS PMincho" charset="-128"/>
              </a:rPr>
              <a:t>『</a:t>
            </a:r>
            <a:r>
              <a:rPr kumimoji="1" lang="ja-JP" altLang="en-US" sz="1200" dirty="0">
                <a:latin typeface="MS PMincho" charset="-128"/>
                <a:ea typeface="MS PMincho" charset="-128"/>
                <a:cs typeface="MS PMincho" charset="-128"/>
              </a:rPr>
              <a:t>マーケティング価格戦略</a:t>
            </a:r>
            <a:r>
              <a:rPr kumimoji="1" lang="en-US" altLang="ja-JP" sz="1200" dirty="0">
                <a:latin typeface="MS PMincho" charset="-128"/>
                <a:ea typeface="MS PMincho" charset="-128"/>
                <a:cs typeface="MS PMincho" charset="-128"/>
              </a:rPr>
              <a:t>』 </a:t>
            </a:r>
            <a:r>
              <a:rPr kumimoji="1" lang="ja-JP" altLang="en-US" sz="1200" dirty="0">
                <a:latin typeface="MS PMincho" charset="-128"/>
                <a:ea typeface="MS PMincho" charset="-128"/>
                <a:cs typeface="MS PMincho" charset="-128"/>
              </a:rPr>
              <a:t>有斐閣　　</a:t>
            </a:r>
          </a:p>
        </p:txBody>
      </p:sp>
      <p:sp>
        <p:nvSpPr>
          <p:cNvPr id="6" name="テキスト ボックス 5"/>
          <p:cNvSpPr txBox="1"/>
          <p:nvPr/>
        </p:nvSpPr>
        <p:spPr>
          <a:xfrm>
            <a:off x="409140" y="1167033"/>
            <a:ext cx="9789628" cy="276999"/>
          </a:xfrm>
          <a:prstGeom prst="rect">
            <a:avLst/>
          </a:prstGeom>
          <a:noFill/>
        </p:spPr>
        <p:txBody>
          <a:bodyPr wrap="square" rtlCol="0">
            <a:spAutoFit/>
          </a:bodyPr>
          <a:lstStyle/>
          <a:p>
            <a:r>
              <a:rPr kumimoji="1" lang="ja-JP" altLang="en-US" sz="1200" dirty="0">
                <a:latin typeface="MS PMincho" charset="-128"/>
                <a:ea typeface="MS PMincho" charset="-128"/>
                <a:cs typeface="MS PMincho" charset="-128"/>
              </a:rPr>
              <a:t>・</a:t>
            </a:r>
            <a:r>
              <a:rPr lang="ja-JP" altLang="en-US" sz="1200" dirty="0">
                <a:latin typeface="MS PMincho" charset="-128"/>
                <a:ea typeface="MS PMincho" charset="-128"/>
                <a:cs typeface="MS PMincho" charset="-128"/>
              </a:rPr>
              <a:t>ジャグモハン・ラジュー</a:t>
            </a:r>
            <a:r>
              <a:rPr lang="en-US" altLang="ja-JP" sz="1200" dirty="0">
                <a:latin typeface="MS PMincho" charset="-128"/>
                <a:ea typeface="MS PMincho" charset="-128"/>
                <a:cs typeface="MS PMincho" charset="-128"/>
              </a:rPr>
              <a:t>Z</a:t>
            </a:r>
            <a:r>
              <a:rPr lang="ja-JP" altLang="en-US" sz="1200" dirty="0">
                <a:latin typeface="MS PMincho" charset="-128"/>
                <a:ea typeface="MS PMincho" charset="-128"/>
                <a:cs typeface="MS PMincho" charset="-128"/>
              </a:rPr>
              <a:t>・ジョン・チャン　藤井清美訳　（</a:t>
            </a:r>
            <a:r>
              <a:rPr lang="en-US" altLang="ja-JP" sz="1200" dirty="0">
                <a:latin typeface="MS PMincho" charset="-128"/>
                <a:ea typeface="MS PMincho" charset="-128"/>
                <a:cs typeface="MS PMincho" charset="-128"/>
              </a:rPr>
              <a:t>2011</a:t>
            </a:r>
            <a:r>
              <a:rPr lang="ja-JP" altLang="en-US" sz="1200" dirty="0">
                <a:latin typeface="MS PMincho" charset="-128"/>
                <a:ea typeface="MS PMincho" charset="-128"/>
                <a:cs typeface="MS PMincho" charset="-128"/>
              </a:rPr>
              <a:t>）　</a:t>
            </a:r>
            <a:r>
              <a:rPr kumimoji="1" lang="en-US" altLang="ja-JP" sz="1200" dirty="0">
                <a:latin typeface="MS PMincho" charset="-128"/>
                <a:ea typeface="MS PMincho" charset="-128"/>
                <a:cs typeface="MS PMincho" charset="-128"/>
              </a:rPr>
              <a:t>『</a:t>
            </a:r>
            <a:r>
              <a:rPr kumimoji="1" lang="ja-JP" altLang="en-US" sz="1200" dirty="0">
                <a:latin typeface="MS PMincho" charset="-128"/>
                <a:ea typeface="MS PMincho" charset="-128"/>
                <a:cs typeface="MS PMincho" charset="-128"/>
              </a:rPr>
              <a:t>スマート・プライシング　利益を生み出す新価格戦略</a:t>
            </a:r>
            <a:r>
              <a:rPr kumimoji="1" lang="en-US" altLang="ja-JP" sz="1200" dirty="0">
                <a:latin typeface="MS PMincho" charset="-128"/>
                <a:ea typeface="MS PMincho" charset="-128"/>
                <a:cs typeface="MS PMincho" charset="-128"/>
              </a:rPr>
              <a:t>』</a:t>
            </a:r>
            <a:r>
              <a:rPr kumimoji="1" lang="ja-JP" altLang="en-US" sz="1200" dirty="0">
                <a:latin typeface="MS PMincho" charset="-128"/>
                <a:ea typeface="MS PMincho" charset="-128"/>
                <a:cs typeface="MS PMincho" charset="-128"/>
              </a:rPr>
              <a:t>　朝日新聞出版　</a:t>
            </a:r>
            <a:r>
              <a:rPr kumimoji="1" lang="en-US" altLang="ja-JP" sz="1200" dirty="0">
                <a:latin typeface="MS PMincho" charset="-128"/>
                <a:ea typeface="MS PMincho" charset="-128"/>
                <a:cs typeface="MS PMincho" charset="-128"/>
              </a:rPr>
              <a:t>P181-182</a:t>
            </a:r>
            <a:r>
              <a:rPr kumimoji="1" lang="ja-JP" altLang="en-US" sz="1200" dirty="0">
                <a:latin typeface="MS PMincho" charset="-128"/>
                <a:ea typeface="MS PMincho" charset="-128"/>
                <a:cs typeface="MS PMincho" charset="-128"/>
              </a:rPr>
              <a:t>　</a:t>
            </a:r>
          </a:p>
        </p:txBody>
      </p:sp>
      <p:sp>
        <p:nvSpPr>
          <p:cNvPr id="8" name="正方形/長方形 7"/>
          <p:cNvSpPr/>
          <p:nvPr/>
        </p:nvSpPr>
        <p:spPr>
          <a:xfrm>
            <a:off x="425767" y="2068993"/>
            <a:ext cx="7792453" cy="276999"/>
          </a:xfrm>
          <a:prstGeom prst="rect">
            <a:avLst/>
          </a:prstGeom>
        </p:spPr>
        <p:txBody>
          <a:bodyPr wrap="square">
            <a:spAutoFit/>
          </a:bodyPr>
          <a:lstStyle/>
          <a:p>
            <a:r>
              <a:rPr lang="ja-JP" altLang="en-US" sz="1200" dirty="0">
                <a:latin typeface="MS PMincho" charset="-128"/>
                <a:ea typeface="MS PMincho" charset="-128"/>
                <a:cs typeface="MS PMincho" charset="-128"/>
              </a:rPr>
              <a:t>・コーポレートアプリが急増中！企業がコーポレートアプリを持つ必要性</a:t>
            </a:r>
            <a:r>
              <a:rPr lang="en-US" altLang="ja-JP" sz="1200" dirty="0">
                <a:latin typeface="MS PMincho" charset="-128"/>
                <a:ea typeface="MS PMincho" charset="-128"/>
                <a:cs typeface="MS PMincho" charset="-128"/>
              </a:rPr>
              <a:t>http://appcooking.jp/corporate-app</a:t>
            </a:r>
          </a:p>
        </p:txBody>
      </p:sp>
      <p:sp>
        <p:nvSpPr>
          <p:cNvPr id="9" name="正方形/長方形 8"/>
          <p:cNvSpPr/>
          <p:nvPr/>
        </p:nvSpPr>
        <p:spPr>
          <a:xfrm>
            <a:off x="425767" y="2354282"/>
            <a:ext cx="7665881" cy="276999"/>
          </a:xfrm>
          <a:prstGeom prst="rect">
            <a:avLst/>
          </a:prstGeom>
        </p:spPr>
        <p:txBody>
          <a:bodyPr wrap="none">
            <a:spAutoFit/>
          </a:bodyPr>
          <a:lstStyle/>
          <a:p>
            <a:r>
              <a:rPr lang="ja-JP" altLang="en-US" sz="1200" dirty="0">
                <a:latin typeface="MS PMincho" charset="-128"/>
                <a:ea typeface="MS PMincho" charset="-128"/>
                <a:cs typeface="MS PMincho" charset="-128"/>
              </a:rPr>
              <a:t>・夏の大三角形が夜空を飾るころ、そろそろ「トリプルメディア戦略」を考えてみたい</a:t>
            </a:r>
            <a:r>
              <a:rPr lang="en-US" altLang="ja-JP" sz="1200" dirty="0">
                <a:latin typeface="MS PMincho" charset="-128"/>
                <a:ea typeface="MS PMincho" charset="-128"/>
                <a:cs typeface="MS PMincho" charset="-128"/>
              </a:rPr>
              <a:t>http://www.adcip.com/triplemedia/</a:t>
            </a:r>
            <a:endParaRPr lang="ja-JP" altLang="en-US" sz="1200" dirty="0">
              <a:latin typeface="MS PMincho" charset="-128"/>
              <a:ea typeface="MS PMincho" charset="-128"/>
              <a:cs typeface="MS PMincho" charset="-128"/>
            </a:endParaRPr>
          </a:p>
        </p:txBody>
      </p:sp>
      <p:sp>
        <p:nvSpPr>
          <p:cNvPr id="10" name="テキスト ボックス 9"/>
          <p:cNvSpPr txBox="1"/>
          <p:nvPr/>
        </p:nvSpPr>
        <p:spPr>
          <a:xfrm>
            <a:off x="409142" y="2643903"/>
            <a:ext cx="10032982" cy="461665"/>
          </a:xfrm>
          <a:prstGeom prst="rect">
            <a:avLst/>
          </a:prstGeom>
          <a:noFill/>
        </p:spPr>
        <p:txBody>
          <a:bodyPr wrap="square" rtlCol="0">
            <a:spAutoFit/>
          </a:bodyPr>
          <a:lstStyle/>
          <a:p>
            <a:r>
              <a:rPr lang="ja-JP" altLang="en-US" sz="1200" dirty="0">
                <a:latin typeface="MS PMincho" charset="-128"/>
                <a:ea typeface="MS PMincho" charset="-128"/>
                <a:cs typeface="MS PMincho" charset="-128"/>
              </a:rPr>
              <a:t>・総務省</a:t>
            </a:r>
            <a:r>
              <a:rPr lang="en-US" altLang="ja-JP" sz="1200" dirty="0">
                <a:latin typeface="MS PMincho" charset="-128"/>
                <a:ea typeface="MS PMincho" charset="-128"/>
                <a:cs typeface="MS PMincho" charset="-128"/>
              </a:rPr>
              <a:t>H27</a:t>
            </a:r>
            <a:r>
              <a:rPr lang="ja-JP" altLang="en-US" sz="1200" dirty="0">
                <a:latin typeface="MS PMincho" charset="-128"/>
                <a:ea typeface="MS PMincho" charset="-128"/>
                <a:cs typeface="MS PMincho" charset="-128"/>
              </a:rPr>
              <a:t>年度情報通信白書</a:t>
            </a:r>
            <a:r>
              <a:rPr lang="en-US" altLang="ja-JP" sz="1200" dirty="0">
                <a:latin typeface="MS PMincho" charset="-128"/>
                <a:ea typeface="MS PMincho" charset="-128"/>
                <a:cs typeface="MS PMincho" charset="-128"/>
              </a:rPr>
              <a:t>http://www.soumu.go.jp/johotsusintokei/whitepaper/ja/h27/html/nc252310.html</a:t>
            </a:r>
          </a:p>
          <a:p>
            <a:endParaRPr kumimoji="1" lang="ja-JP" altLang="en-US" sz="1200" dirty="0">
              <a:latin typeface="MS PMincho" charset="-128"/>
              <a:ea typeface="MS PMincho" charset="-128"/>
              <a:cs typeface="MS PMincho" charset="-128"/>
            </a:endParaRPr>
          </a:p>
        </p:txBody>
      </p:sp>
      <p:sp>
        <p:nvSpPr>
          <p:cNvPr id="11" name="テキスト ボックス 10">
            <a:extLst>
              <a:ext uri="{FF2B5EF4-FFF2-40B4-BE49-F238E27FC236}">
                <a16:creationId xmlns:a16="http://schemas.microsoft.com/office/drawing/2014/main" id="{8CF53639-1C09-4120-BA46-2B0BBC7193FA}"/>
              </a:ext>
            </a:extLst>
          </p:cNvPr>
          <p:cNvSpPr txBox="1"/>
          <p:nvPr/>
        </p:nvSpPr>
        <p:spPr>
          <a:xfrm>
            <a:off x="425767" y="2950495"/>
            <a:ext cx="7772400" cy="253916"/>
          </a:xfrm>
          <a:prstGeom prst="rect">
            <a:avLst/>
          </a:prstGeom>
          <a:noFill/>
        </p:spPr>
        <p:txBody>
          <a:bodyPr wrap="square" rtlCol="0">
            <a:spAutoFit/>
          </a:bodyPr>
          <a:lstStyle/>
          <a:p>
            <a:r>
              <a:rPr lang="ja-JP" altLang="en-US" sz="1050" dirty="0">
                <a:latin typeface="MS PMincho" charset="-128"/>
                <a:ea typeface="MS PMincho" charset="-128"/>
                <a:cs typeface="MS PMincho" charset="-128"/>
              </a:rPr>
              <a:t>・スマートフォンの普及とマーケティングの関連　</a:t>
            </a:r>
            <a:r>
              <a:rPr lang="en-US" altLang="ja-JP" sz="1050" dirty="0">
                <a:latin typeface="MS PMincho" charset="-128"/>
                <a:ea typeface="MS PMincho" charset="-128"/>
                <a:cs typeface="MS PMincho" charset="-128"/>
              </a:rPr>
              <a:t>https://www.oro.com/cd/oro_report/img/pdf/sasaki201011.pdf</a:t>
            </a:r>
            <a:endParaRPr kumimoji="1" lang="ja-JP" altLang="en-US" sz="1050" dirty="0">
              <a:latin typeface="MS PMincho" charset="-128"/>
              <a:ea typeface="MS PMincho" charset="-128"/>
              <a:cs typeface="MS PMincho" charset="-128"/>
            </a:endParaRPr>
          </a:p>
        </p:txBody>
      </p:sp>
      <p:sp>
        <p:nvSpPr>
          <p:cNvPr id="13" name="正方形/長方形 12"/>
          <p:cNvSpPr/>
          <p:nvPr/>
        </p:nvSpPr>
        <p:spPr>
          <a:xfrm>
            <a:off x="414708" y="3232803"/>
            <a:ext cx="10281366" cy="276999"/>
          </a:xfrm>
          <a:prstGeom prst="rect">
            <a:avLst/>
          </a:prstGeom>
        </p:spPr>
        <p:txBody>
          <a:bodyPr wrap="square">
            <a:spAutoFit/>
          </a:bodyPr>
          <a:lstStyle/>
          <a:p>
            <a:r>
              <a:rPr lang="ja-JP" altLang="en-US" sz="1200" dirty="0">
                <a:latin typeface="MS PMincho" charset="-128"/>
                <a:ea typeface="MS PMincho" charset="-128"/>
                <a:cs typeface="MS PMincho" charset="-128"/>
              </a:rPr>
              <a:t>・９割の人が企業アプリのクーポンを利用した経験あり　</a:t>
            </a:r>
            <a:r>
              <a:rPr lang="en-US" altLang="ja-JP" sz="1200" dirty="0">
                <a:latin typeface="MS PMincho" charset="-128"/>
                <a:ea typeface="MS PMincho" charset="-128"/>
                <a:cs typeface="MS PMincho" charset="-128"/>
              </a:rPr>
              <a:t>https://moduleapps.com/mobile-marketing/20150113_mmd_coupon_research/</a:t>
            </a:r>
            <a:endParaRPr lang="ja-JP" altLang="en-US" sz="1200" dirty="0">
              <a:latin typeface="MS PMincho" charset="-128"/>
              <a:ea typeface="MS PMincho" charset="-128"/>
              <a:cs typeface="MS PMincho" charset="-128"/>
            </a:endParaRPr>
          </a:p>
        </p:txBody>
      </p:sp>
      <p:sp>
        <p:nvSpPr>
          <p:cNvPr id="14" name="正方形/長方形 13"/>
          <p:cNvSpPr/>
          <p:nvPr/>
        </p:nvSpPr>
        <p:spPr>
          <a:xfrm>
            <a:off x="409141" y="3517898"/>
            <a:ext cx="6803760" cy="461665"/>
          </a:xfrm>
          <a:prstGeom prst="rect">
            <a:avLst/>
          </a:prstGeom>
        </p:spPr>
        <p:txBody>
          <a:bodyPr wrap="square">
            <a:spAutoFit/>
          </a:bodyPr>
          <a:lstStyle/>
          <a:p>
            <a:r>
              <a:rPr lang="ja-JP" altLang="en-US" sz="1200" dirty="0">
                <a:latin typeface="MS PMincho" charset="-128"/>
                <a:ea typeface="MS PMincho" charset="-128"/>
                <a:cs typeface="MS PMincho" charset="-128"/>
              </a:rPr>
              <a:t>・ガストアプリ　お得なクーポンが使える便利なアプリ</a:t>
            </a:r>
            <a:r>
              <a:rPr lang="en-US" altLang="ja-JP" sz="1200" dirty="0">
                <a:latin typeface="MS PMincho" charset="-128"/>
                <a:ea typeface="MS PMincho" charset="-128"/>
                <a:cs typeface="MS PMincho" charset="-128"/>
              </a:rPr>
              <a:t>https://</a:t>
            </a:r>
            <a:r>
              <a:rPr lang="en-US" altLang="ja-JP" sz="1200" dirty="0" err="1">
                <a:latin typeface="MS PMincho" charset="-128"/>
                <a:ea typeface="MS PMincho" charset="-128"/>
                <a:cs typeface="MS PMincho" charset="-128"/>
              </a:rPr>
              <a:t>www.app-ranking.net</a:t>
            </a:r>
            <a:r>
              <a:rPr lang="en-US" altLang="ja-JP" sz="1200" dirty="0">
                <a:latin typeface="MS PMincho" charset="-128"/>
                <a:ea typeface="MS PMincho" charset="-128"/>
                <a:cs typeface="MS PMincho" charset="-128"/>
              </a:rPr>
              <a:t>/id/906930478</a:t>
            </a:r>
          </a:p>
          <a:p>
            <a:endParaRPr lang="ja-JP" altLang="en-US" sz="1200" dirty="0">
              <a:latin typeface="MS PMincho" charset="-128"/>
              <a:ea typeface="MS PMincho" charset="-128"/>
              <a:cs typeface="MS PMincho" charset="-128"/>
            </a:endParaRPr>
          </a:p>
        </p:txBody>
      </p:sp>
      <p:sp>
        <p:nvSpPr>
          <p:cNvPr id="15" name="テキスト ボックス 14">
            <a:extLst>
              <a:ext uri="{FF2B5EF4-FFF2-40B4-BE49-F238E27FC236}">
                <a16:creationId xmlns:a16="http://schemas.microsoft.com/office/drawing/2014/main" id="{6F1DCA2B-D911-4DED-90D7-526F9FB355C7}"/>
              </a:ext>
            </a:extLst>
          </p:cNvPr>
          <p:cNvSpPr txBox="1"/>
          <p:nvPr/>
        </p:nvSpPr>
        <p:spPr>
          <a:xfrm>
            <a:off x="427555" y="4027295"/>
            <a:ext cx="9354119" cy="276999"/>
          </a:xfrm>
          <a:prstGeom prst="rect">
            <a:avLst/>
          </a:prstGeom>
          <a:noFill/>
        </p:spPr>
        <p:txBody>
          <a:bodyPr wrap="square" rtlCol="0">
            <a:spAutoFit/>
          </a:bodyPr>
          <a:lstStyle/>
          <a:p>
            <a:r>
              <a:rPr lang="ja-JP" altLang="en-US" sz="1200" dirty="0">
                <a:latin typeface="MS PMincho" charset="-128"/>
                <a:ea typeface="MS PMincho" charset="-128"/>
                <a:cs typeface="MS PMincho" charset="-128"/>
              </a:rPr>
              <a:t>・久保田康司　価格プロモーションが内的参照価格に与える影響 </a:t>
            </a:r>
            <a:r>
              <a:rPr lang="en-US" altLang="ja-JP" sz="1200" dirty="0">
                <a:latin typeface="MS PMincho" charset="-128"/>
                <a:ea typeface="MS PMincho" charset="-128"/>
                <a:cs typeface="MS PMincho" charset="-128"/>
              </a:rPr>
              <a:t>http://ci.nii.ac.jp/els/contents110004500231.pdf?id=ART0007280560</a:t>
            </a:r>
            <a:endParaRPr kumimoji="1" lang="ja-JP" altLang="en-US" sz="1200" dirty="0">
              <a:latin typeface="MS PMincho" charset="-128"/>
              <a:ea typeface="MS PMincho" charset="-128"/>
              <a:cs typeface="MS PMincho" charset="-128"/>
            </a:endParaRPr>
          </a:p>
        </p:txBody>
      </p:sp>
      <p:sp>
        <p:nvSpPr>
          <p:cNvPr id="16" name="正方形/長方形 15"/>
          <p:cNvSpPr/>
          <p:nvPr/>
        </p:nvSpPr>
        <p:spPr>
          <a:xfrm>
            <a:off x="409140" y="3800714"/>
            <a:ext cx="8600753" cy="276999"/>
          </a:xfrm>
          <a:prstGeom prst="rect">
            <a:avLst/>
          </a:prstGeom>
        </p:spPr>
        <p:txBody>
          <a:bodyPr wrap="square">
            <a:spAutoFit/>
          </a:bodyPr>
          <a:lstStyle/>
          <a:p>
            <a:r>
              <a:rPr lang="ja-JP" altLang="en-US" sz="1200" dirty="0">
                <a:latin typeface="MS PMincho" charset="-128"/>
                <a:ea typeface="MS PMincho" charset="-128"/>
                <a:cs typeface="MS PMincho" charset="-128"/>
              </a:rPr>
              <a:t>・小野寺　宏　内的参照価格</a:t>
            </a:r>
            <a:r>
              <a:rPr lang="en-US" altLang="ja-JP" sz="1200" dirty="0">
                <a:latin typeface="MS PMincho" charset="-128"/>
                <a:ea typeface="MS PMincho" charset="-128"/>
                <a:cs typeface="MS PMincho" charset="-128"/>
              </a:rPr>
              <a:t> http://www1.tcue.ac.jp/home1/</a:t>
            </a:r>
            <a:r>
              <a:rPr lang="en-US" altLang="ja-JP" sz="1200" dirty="0" err="1">
                <a:latin typeface="MS PMincho" charset="-128"/>
                <a:ea typeface="MS PMincho" charset="-128"/>
                <a:cs typeface="MS PMincho" charset="-128"/>
              </a:rPr>
              <a:t>takamatsu</a:t>
            </a:r>
            <a:r>
              <a:rPr lang="en-US" altLang="ja-JP" sz="1200" dirty="0">
                <a:latin typeface="MS PMincho" charset="-128"/>
                <a:ea typeface="MS PMincho" charset="-128"/>
                <a:cs typeface="MS PMincho" charset="-128"/>
              </a:rPr>
              <a:t>/106121/080530.htm</a:t>
            </a:r>
            <a:endParaRPr lang="ja-JP" altLang="en-US" sz="1200" dirty="0">
              <a:latin typeface="MS PMincho" charset="-128"/>
              <a:ea typeface="MS PMincho" charset="-128"/>
              <a:cs typeface="MS PMincho" charset="-128"/>
            </a:endParaRPr>
          </a:p>
        </p:txBody>
      </p:sp>
      <p:sp>
        <p:nvSpPr>
          <p:cNvPr id="17" name="正方形/長方形 16">
            <a:extLst>
              <a:ext uri="{FF2B5EF4-FFF2-40B4-BE49-F238E27FC236}">
                <a16:creationId xmlns:a16="http://schemas.microsoft.com/office/drawing/2014/main" id="{5BF3430A-290B-43FD-97BA-E0BFCE5770BB}"/>
              </a:ext>
            </a:extLst>
          </p:cNvPr>
          <p:cNvSpPr/>
          <p:nvPr/>
        </p:nvSpPr>
        <p:spPr>
          <a:xfrm>
            <a:off x="417758" y="4270475"/>
            <a:ext cx="11466027" cy="646331"/>
          </a:xfrm>
          <a:prstGeom prst="rect">
            <a:avLst/>
          </a:prstGeom>
        </p:spPr>
        <p:txBody>
          <a:bodyPr wrap="square">
            <a:spAutoFit/>
          </a:bodyPr>
          <a:lstStyle/>
          <a:p>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杉田 善弘</a:t>
            </a:r>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斉藤 嘉一</a:t>
            </a:r>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櫻井 聡</a:t>
            </a:r>
            <a:r>
              <a:rPr lang="ja-JP" altLang="en-US" sz="1200" dirty="0">
                <a:latin typeface="MS PMincho" charset="-128"/>
                <a:ea typeface="MS PMincho" charset="-128"/>
                <a:cs typeface="MS PMincho" charset="-128"/>
              </a:rPr>
              <a:t>　　内的参照価格形成におけるブランドロイヤルティの 調整効果の非対称性 </a:t>
            </a:r>
            <a:endParaRPr lang="en-US" altLang="ja-JP" sz="1200" dirty="0">
              <a:latin typeface="MS PMincho" charset="-128"/>
              <a:ea typeface="MS PMincho" charset="-128"/>
              <a:cs typeface="MS PMincho" charset="-128"/>
            </a:endParaRPr>
          </a:p>
          <a:p>
            <a:r>
              <a:rPr lang="en-US" altLang="ja-JP" sz="1200" dirty="0">
                <a:latin typeface="MS PMincho" charset="-128"/>
                <a:ea typeface="MS PMincho" charset="-128"/>
                <a:cs typeface="MS PMincho" charset="-128"/>
              </a:rPr>
              <a:t>  http://www.gakushuin.ac.jp/univ/eco/gakkai/pdf_files/keizai_ronsyuu/contents/contents2006/4803/4803sugita/4803sugita.pdf</a:t>
            </a:r>
          </a:p>
          <a:p>
            <a:endParaRPr lang="en-US" altLang="ja-JP" sz="1200" dirty="0">
              <a:latin typeface="MS PMincho" charset="-128"/>
              <a:ea typeface="MS PMincho" charset="-128"/>
              <a:cs typeface="MS PMincho" charset="-128"/>
            </a:endParaRPr>
          </a:p>
        </p:txBody>
      </p:sp>
      <p:sp>
        <p:nvSpPr>
          <p:cNvPr id="18" name="テキスト ボックス 17"/>
          <p:cNvSpPr txBox="1"/>
          <p:nvPr/>
        </p:nvSpPr>
        <p:spPr>
          <a:xfrm>
            <a:off x="409140" y="1775114"/>
            <a:ext cx="7014344" cy="276999"/>
          </a:xfrm>
          <a:prstGeom prst="rect">
            <a:avLst/>
          </a:prstGeom>
          <a:noFill/>
        </p:spPr>
        <p:txBody>
          <a:bodyPr wrap="square" rtlCol="0">
            <a:spAutoFit/>
          </a:bodyPr>
          <a:lstStyle/>
          <a:p>
            <a:r>
              <a:rPr kumimoji="1" lang="ja-JP" altLang="en-US" sz="1200" dirty="0">
                <a:latin typeface="MS PMincho" charset="-128"/>
                <a:ea typeface="MS PMincho" charset="-128"/>
                <a:cs typeface="MS PMincho" charset="-128"/>
              </a:rPr>
              <a:t>・</a:t>
            </a:r>
            <a:r>
              <a:rPr lang="ja-JP" altLang="en-US" sz="1200" dirty="0">
                <a:latin typeface="MS PMincho" charset="-128"/>
                <a:ea typeface="MS PMincho" charset="-128"/>
                <a:cs typeface="MS PMincho" charset="-128"/>
              </a:rPr>
              <a:t>ﾏｲｹﾙ・</a:t>
            </a:r>
            <a:r>
              <a:rPr lang="en-US" altLang="ja-JP" sz="1200" dirty="0">
                <a:latin typeface="MS PMincho" charset="-128"/>
                <a:ea typeface="MS PMincho" charset="-128"/>
                <a:cs typeface="MS PMincho" charset="-128"/>
              </a:rPr>
              <a:t>V</a:t>
            </a:r>
            <a:r>
              <a:rPr lang="ja-JP" altLang="en-US" sz="1200" dirty="0">
                <a:latin typeface="MS PMincho" charset="-128"/>
                <a:ea typeface="MS PMincho" charset="-128"/>
                <a:cs typeface="MS PMincho" charset="-128"/>
              </a:rPr>
              <a:t>．ﾏｰﾝ、ｴﾘｯｸ・</a:t>
            </a:r>
            <a:r>
              <a:rPr lang="en-US" altLang="ja-JP" sz="1200" dirty="0">
                <a:latin typeface="MS PMincho" charset="-128"/>
                <a:ea typeface="MS PMincho" charset="-128"/>
                <a:cs typeface="MS PMincho" charset="-128"/>
              </a:rPr>
              <a:t>V.</a:t>
            </a:r>
            <a:r>
              <a:rPr lang="ja-JP" altLang="en-US" sz="1200" dirty="0">
                <a:latin typeface="MS PMincho" charset="-128"/>
                <a:ea typeface="MS PMincho" charset="-128"/>
                <a:cs typeface="MS PMincho" charset="-128"/>
              </a:rPr>
              <a:t>ﾛｸﾞﾅｰ、ｸﾚｲｸﾞ・</a:t>
            </a:r>
            <a:r>
              <a:rPr lang="en-US" altLang="ja-JP" sz="1200" dirty="0">
                <a:latin typeface="MS PMincho" charset="-128"/>
                <a:ea typeface="MS PMincho" charset="-128"/>
                <a:cs typeface="MS PMincho" charset="-128"/>
              </a:rPr>
              <a:t>C</a:t>
            </a:r>
            <a:r>
              <a:rPr lang="ja-JP" altLang="en-US" sz="1200" dirty="0">
                <a:latin typeface="MS PMincho" charset="-128"/>
                <a:ea typeface="MS PMincho" charset="-128"/>
                <a:cs typeface="MS PMincho" charset="-128"/>
              </a:rPr>
              <a:t>ザワダ著　（</a:t>
            </a:r>
            <a:r>
              <a:rPr lang="en-US" altLang="ja-JP" sz="1200" dirty="0">
                <a:latin typeface="MS PMincho" charset="-128"/>
                <a:ea typeface="MS PMincho" charset="-128"/>
                <a:cs typeface="MS PMincho" charset="-128"/>
              </a:rPr>
              <a:t>2005</a:t>
            </a:r>
            <a:r>
              <a:rPr lang="ja-JP" altLang="en-US" sz="1200" dirty="0">
                <a:latin typeface="MS PMincho" charset="-128"/>
                <a:ea typeface="MS PMincho" charset="-128"/>
                <a:cs typeface="MS PMincho" charset="-128"/>
              </a:rPr>
              <a:t>）　</a:t>
            </a:r>
            <a:r>
              <a:rPr kumimoji="1" lang="en-US" altLang="ja-JP" sz="1200" dirty="0">
                <a:latin typeface="MS PMincho" charset="-128"/>
                <a:ea typeface="MS PMincho" charset="-128"/>
                <a:cs typeface="MS PMincho" charset="-128"/>
              </a:rPr>
              <a:t>『</a:t>
            </a:r>
            <a:r>
              <a:rPr kumimoji="1" lang="ja-JP" altLang="en-US" sz="1200" dirty="0">
                <a:latin typeface="MS PMincho" charset="-128"/>
                <a:ea typeface="MS PMincho" charset="-128"/>
                <a:cs typeface="MS PMincho" charset="-128"/>
              </a:rPr>
              <a:t>価格優位戦略</a:t>
            </a:r>
            <a:r>
              <a:rPr kumimoji="1" lang="en-US" altLang="ja-JP" sz="1200" dirty="0">
                <a:latin typeface="MS PMincho" charset="-128"/>
                <a:ea typeface="MS PMincho" charset="-128"/>
                <a:cs typeface="MS PMincho" charset="-128"/>
              </a:rPr>
              <a:t>』</a:t>
            </a:r>
            <a:r>
              <a:rPr kumimoji="1" lang="ja-JP" altLang="en-US" sz="1200" dirty="0">
                <a:latin typeface="MS PMincho" charset="-128"/>
                <a:ea typeface="MS PMincho" charset="-128"/>
                <a:cs typeface="MS PMincho" charset="-128"/>
              </a:rPr>
              <a:t>　ダイヤモンド社　</a:t>
            </a:r>
            <a:r>
              <a:rPr kumimoji="1" lang="en-US" altLang="ja-JP" sz="1200" dirty="0">
                <a:latin typeface="MS PMincho" charset="-128"/>
                <a:ea typeface="MS PMincho" charset="-128"/>
                <a:cs typeface="MS PMincho" charset="-128"/>
              </a:rPr>
              <a:t>P175</a:t>
            </a:r>
            <a:r>
              <a:rPr lang="ja-JP" altLang="en-US" sz="1200" dirty="0">
                <a:latin typeface="MS PMincho" charset="-128"/>
                <a:ea typeface="MS PMincho" charset="-128"/>
                <a:cs typeface="MS PMincho" charset="-128"/>
              </a:rPr>
              <a:t>　</a:t>
            </a:r>
            <a:endParaRPr lang="en-US" altLang="ja-JP" sz="1200" dirty="0">
              <a:latin typeface="MS PMincho" charset="-128"/>
              <a:ea typeface="MS PMincho" charset="-128"/>
              <a:cs typeface="MS PMincho" charset="-128"/>
            </a:endParaRPr>
          </a:p>
        </p:txBody>
      </p:sp>
      <p:sp>
        <p:nvSpPr>
          <p:cNvPr id="21" name="テキスト ボックス 20">
            <a:extLst>
              <a:ext uri="{FF2B5EF4-FFF2-40B4-BE49-F238E27FC236}">
                <a16:creationId xmlns:a16="http://schemas.microsoft.com/office/drawing/2014/main" id="{C0D538EF-9113-4470-A2E9-8AC85EFFE927}"/>
              </a:ext>
            </a:extLst>
          </p:cNvPr>
          <p:cNvSpPr txBox="1"/>
          <p:nvPr/>
        </p:nvSpPr>
        <p:spPr>
          <a:xfrm>
            <a:off x="426375" y="4632468"/>
            <a:ext cx="11448792" cy="461665"/>
          </a:xfrm>
          <a:prstGeom prst="rect">
            <a:avLst/>
          </a:prstGeom>
          <a:noFill/>
        </p:spPr>
        <p:txBody>
          <a:bodyPr wrap="square" rtlCol="0">
            <a:spAutoFit/>
          </a:bodyPr>
          <a:lstStyle/>
          <a:p>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杉田 善弘</a:t>
            </a:r>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斉藤 嘉一</a:t>
            </a:r>
            <a:r>
              <a:rPr lang="ja-JP" altLang="en-US" sz="1200" dirty="0">
                <a:latin typeface="MS PMincho" charset="-128"/>
                <a:ea typeface="MS PMincho" charset="-128"/>
                <a:cs typeface="MS PMincho" charset="-128"/>
              </a:rPr>
              <a:t>・</a:t>
            </a:r>
            <a:r>
              <a:rPr lang="zh-TW" altLang="en-US" sz="1200" dirty="0">
                <a:latin typeface="MS PMincho" charset="-128"/>
                <a:ea typeface="MS PMincho" charset="-128"/>
                <a:cs typeface="MS PMincho" charset="-128"/>
              </a:rPr>
              <a:t>櫻井 聡</a:t>
            </a:r>
            <a:r>
              <a:rPr lang="ja-JP" altLang="en-US" sz="1200" dirty="0">
                <a:latin typeface="MS PMincho" charset="-128"/>
                <a:ea typeface="MS PMincho" charset="-128"/>
                <a:cs typeface="MS PMincho" charset="-128"/>
              </a:rPr>
              <a:t>　　内的参照価格形成におけるブランドロイヤルティの 調整効果の非対称性 </a:t>
            </a:r>
            <a:endParaRPr lang="en-US" altLang="ja-JP" sz="1200" dirty="0">
              <a:latin typeface="MS PMincho" charset="-128"/>
              <a:ea typeface="MS PMincho" charset="-128"/>
              <a:cs typeface="MS PMincho" charset="-128"/>
            </a:endParaRPr>
          </a:p>
          <a:p>
            <a:r>
              <a:rPr lang="en-US" altLang="ja-JP" sz="1200" dirty="0">
                <a:latin typeface="MS PMincho" charset="-128"/>
                <a:ea typeface="MS PMincho" charset="-128"/>
                <a:cs typeface="MS PMincho" charset="-128"/>
              </a:rPr>
              <a:t> http://www.gakushuin.ac.jp/univ/eco/gakkai/pdf_files/keizai_ronsyuu/contents/contents2006/4803/4803sugita/4803sugita.pdf</a:t>
            </a:r>
          </a:p>
        </p:txBody>
      </p:sp>
      <p:sp>
        <p:nvSpPr>
          <p:cNvPr id="22" name="正方形/長方形 21">
            <a:extLst>
              <a:ext uri="{FF2B5EF4-FFF2-40B4-BE49-F238E27FC236}">
                <a16:creationId xmlns:a16="http://schemas.microsoft.com/office/drawing/2014/main" id="{E11D9667-7E6A-442F-8FA1-02F66A2E5F0F}"/>
              </a:ext>
            </a:extLst>
          </p:cNvPr>
          <p:cNvSpPr/>
          <p:nvPr/>
        </p:nvSpPr>
        <p:spPr>
          <a:xfrm>
            <a:off x="417757" y="5029347"/>
            <a:ext cx="9222950" cy="276999"/>
          </a:xfrm>
          <a:prstGeom prst="rect">
            <a:avLst/>
          </a:prstGeom>
        </p:spPr>
        <p:txBody>
          <a:bodyPr wrap="square">
            <a:spAutoFit/>
          </a:bodyPr>
          <a:lstStyle/>
          <a:p>
            <a:r>
              <a:rPr lang="ja-JP" altLang="en-US" sz="1200" dirty="0">
                <a:latin typeface="MS PMincho" charset="-128"/>
                <a:ea typeface="MS PMincho" charset="-128"/>
                <a:cs typeface="MS PMincho" charset="-128"/>
              </a:rPr>
              <a:t>・スマホアプリ成功事例集</a:t>
            </a:r>
            <a:r>
              <a:rPr lang="en-US" altLang="ja-JP" sz="1200" dirty="0">
                <a:latin typeface="MS PMincho" charset="-128"/>
                <a:ea typeface="MS PMincho" charset="-128"/>
                <a:cs typeface="MS PMincho" charset="-128"/>
              </a:rPr>
              <a:t>http://www.spapp-dev.info/conditions_of_success/success_example.html</a:t>
            </a:r>
            <a:endParaRPr lang="ja-JP" altLang="en-US" sz="1200" dirty="0">
              <a:latin typeface="MS PMincho" charset="-128"/>
              <a:ea typeface="MS PMincho" charset="-128"/>
              <a:cs typeface="MS PMincho" charset="-128"/>
            </a:endParaRPr>
          </a:p>
        </p:txBody>
      </p:sp>
      <p:sp>
        <p:nvSpPr>
          <p:cNvPr id="23" name="正方形/長方形 22">
            <a:extLst>
              <a:ext uri="{FF2B5EF4-FFF2-40B4-BE49-F238E27FC236}">
                <a16:creationId xmlns:a16="http://schemas.microsoft.com/office/drawing/2014/main" id="{087F5587-49EC-4F5D-8E67-D8A9F28C8588}"/>
              </a:ext>
            </a:extLst>
          </p:cNvPr>
          <p:cNvSpPr/>
          <p:nvPr/>
        </p:nvSpPr>
        <p:spPr>
          <a:xfrm>
            <a:off x="410780" y="5273185"/>
            <a:ext cx="10347157" cy="276999"/>
          </a:xfrm>
          <a:prstGeom prst="rect">
            <a:avLst/>
          </a:prstGeom>
        </p:spPr>
        <p:txBody>
          <a:bodyPr wrap="square">
            <a:spAutoFit/>
          </a:bodyPr>
          <a:lstStyle/>
          <a:p>
            <a:r>
              <a:rPr lang="ja-JP" altLang="en-US" sz="1200" dirty="0">
                <a:latin typeface="MS PMincho" charset="-128"/>
                <a:ea typeface="MS PMincho" charset="-128"/>
                <a:cs typeface="MS PMincho" charset="-128"/>
              </a:rPr>
              <a:t>・</a:t>
            </a:r>
            <a:r>
              <a:rPr lang="en-US" altLang="ja-JP" sz="1200" dirty="0">
                <a:latin typeface="MS PMincho" charset="-128"/>
                <a:ea typeface="MS PMincho" charset="-128"/>
                <a:cs typeface="MS PMincho" charset="-128"/>
              </a:rPr>
              <a:t>TOKYU CARD</a:t>
            </a:r>
            <a:r>
              <a:rPr lang="ja-JP" altLang="en-US" sz="1200" dirty="0">
                <a:latin typeface="MS PMincho" charset="-128"/>
                <a:ea typeface="MS PMincho" charset="-128"/>
                <a:cs typeface="MS PMincho" charset="-128"/>
              </a:rPr>
              <a:t>アプリ 新機能</a:t>
            </a:r>
            <a:r>
              <a:rPr lang="en-US" altLang="ja-JP" sz="1200" dirty="0">
                <a:latin typeface="MS PMincho" charset="-128"/>
                <a:ea typeface="MS PMincho" charset="-128"/>
                <a:cs typeface="MS PMincho" charset="-128"/>
              </a:rPr>
              <a:t>『</a:t>
            </a:r>
            <a:r>
              <a:rPr lang="ja-JP" altLang="en-US" sz="1200" dirty="0">
                <a:latin typeface="MS PMincho" charset="-128"/>
                <a:ea typeface="MS PMincho" charset="-128"/>
                <a:cs typeface="MS PMincho" charset="-128"/>
              </a:rPr>
              <a:t>みんなで歩こう</a:t>
            </a:r>
            <a:r>
              <a:rPr lang="en-US" altLang="ja-JP" sz="1200" dirty="0">
                <a:latin typeface="MS PMincho" charset="-128"/>
                <a:ea typeface="MS PMincho" charset="-128"/>
                <a:cs typeface="MS PMincho" charset="-128"/>
              </a:rPr>
              <a:t>』</a:t>
            </a:r>
            <a:r>
              <a:rPr lang="ja-JP" altLang="en-US" sz="1200" dirty="0">
                <a:latin typeface="MS PMincho" charset="-128"/>
                <a:ea typeface="MS PMincho" charset="-128"/>
                <a:cs typeface="MS PMincho" charset="-128"/>
              </a:rPr>
              <a:t>提供開始のお知らせ</a:t>
            </a:r>
            <a:r>
              <a:rPr lang="en-US" altLang="ja-JP" sz="1200" dirty="0">
                <a:latin typeface="MS PMincho" charset="-128"/>
                <a:ea typeface="MS PMincho" charset="-128"/>
                <a:cs typeface="MS PMincho" charset="-128"/>
              </a:rPr>
              <a:t>http://www.topcard.co.jp/news/170327.html</a:t>
            </a:r>
          </a:p>
        </p:txBody>
      </p:sp>
      <p:sp>
        <p:nvSpPr>
          <p:cNvPr id="24" name="正方形/長方形 23"/>
          <p:cNvSpPr/>
          <p:nvPr/>
        </p:nvSpPr>
        <p:spPr>
          <a:xfrm>
            <a:off x="409140" y="5517022"/>
            <a:ext cx="5646097" cy="276999"/>
          </a:xfrm>
          <a:prstGeom prst="rect">
            <a:avLst/>
          </a:prstGeom>
        </p:spPr>
        <p:txBody>
          <a:bodyPr wrap="none">
            <a:spAutoFit/>
          </a:bodyPr>
          <a:lstStyle/>
          <a:p>
            <a:r>
              <a:rPr lang="ja-JP" altLang="en-US" sz="1200" dirty="0">
                <a:latin typeface="MS PMincho" charset="-128"/>
                <a:ea typeface="MS PMincho" charset="-128"/>
                <a:cs typeface="MS PMincho" charset="-128"/>
              </a:rPr>
              <a:t>・「接触回数」を増やし、相手に「親近感」を与える</a:t>
            </a:r>
            <a:r>
              <a:rPr lang="en-US" altLang="ja-JP" sz="1200" dirty="0">
                <a:latin typeface="MS PMincho" charset="-128"/>
                <a:ea typeface="MS PMincho" charset="-128"/>
                <a:cs typeface="MS PMincho" charset="-128"/>
              </a:rPr>
              <a:t>http://diamond.jp/articles/-/4564</a:t>
            </a:r>
            <a:endParaRPr lang="ja-JP" altLang="en-US" sz="1200" dirty="0">
              <a:latin typeface="MS PMincho" charset="-128"/>
              <a:ea typeface="MS PMincho" charset="-128"/>
              <a:cs typeface="MS PMincho" charset="-128"/>
            </a:endParaRPr>
          </a:p>
        </p:txBody>
      </p:sp>
      <p:cxnSp>
        <p:nvCxnSpPr>
          <p:cNvPr id="27" name="直線コネクタ 26"/>
          <p:cNvCxnSpPr/>
          <p:nvPr/>
        </p:nvCxnSpPr>
        <p:spPr>
          <a:xfrm>
            <a:off x="475040" y="1164125"/>
            <a:ext cx="0" cy="5707202"/>
          </a:xfrm>
          <a:prstGeom prst="line">
            <a:avLst/>
          </a:prstGeom>
          <a:ln w="38100">
            <a:solidFill>
              <a:srgbClr val="88C3D6"/>
            </a:solidFill>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409614" y="5785026"/>
            <a:ext cx="10581026" cy="415498"/>
          </a:xfrm>
          <a:prstGeom prst="rect">
            <a:avLst/>
          </a:prstGeom>
        </p:spPr>
        <p:txBody>
          <a:bodyPr wrap="square">
            <a:spAutoFit/>
          </a:bodyPr>
          <a:lstStyle/>
          <a:p>
            <a:r>
              <a:rPr lang="ja-JP" altLang="en-US" sz="1050" b="1">
                <a:latin typeface="MS PMincho" charset="-128"/>
                <a:ea typeface="MS PMincho" charset="-128"/>
                <a:cs typeface="MS PMincho" charset="-128"/>
              </a:rPr>
              <a:t>・</a:t>
            </a:r>
            <a:r>
              <a:rPr lang="en-US" altLang="ja-JP" sz="1050" b="1" dirty="0">
                <a:latin typeface="MS PMincho" charset="-128"/>
                <a:ea typeface="MS PMincho" charset="-128"/>
                <a:cs typeface="MS PMincho" charset="-128"/>
              </a:rPr>
              <a:t>PRTIMES </a:t>
            </a:r>
            <a:r>
              <a:rPr lang="ja-JP" altLang="en-US" sz="1050" b="1" dirty="0">
                <a:latin typeface="MS PMincho" charset="-128"/>
                <a:ea typeface="MS PMincho" charset="-128"/>
                <a:cs typeface="MS PMincho" charset="-128"/>
              </a:rPr>
              <a:t>小売アプリ最新</a:t>
            </a:r>
            <a:r>
              <a:rPr lang="en-US" altLang="ja-JP" sz="1050" b="1" dirty="0">
                <a:latin typeface="MS PMincho" charset="-128"/>
                <a:ea typeface="MS PMincho" charset="-128"/>
                <a:cs typeface="MS PMincho" charset="-128"/>
              </a:rPr>
              <a:t>MAU</a:t>
            </a:r>
            <a:r>
              <a:rPr lang="ja-JP" altLang="en-US" sz="1050" b="1" dirty="0">
                <a:latin typeface="MS PMincho" charset="-128"/>
                <a:ea typeface="MS PMincho" charset="-128"/>
                <a:cs typeface="MS PMincho" charset="-128"/>
              </a:rPr>
              <a:t>ランキングを発表　日本では</a:t>
            </a:r>
            <a:r>
              <a:rPr lang="en-US" altLang="ja-JP" sz="1050" b="1" dirty="0">
                <a:latin typeface="MS PMincho" charset="-128"/>
                <a:ea typeface="MS PMincho" charset="-128"/>
                <a:cs typeface="MS PMincho" charset="-128"/>
              </a:rPr>
              <a:t>Amazon</a:t>
            </a:r>
            <a:r>
              <a:rPr lang="ja-JP" altLang="en-US" sz="1050" b="1" dirty="0">
                <a:latin typeface="MS PMincho" charset="-128"/>
                <a:ea typeface="MS PMincho" charset="-128"/>
                <a:cs typeface="MS PMincho" charset="-128"/>
              </a:rPr>
              <a:t>、</a:t>
            </a:r>
            <a:r>
              <a:rPr lang="en-US" altLang="ja-JP" sz="1050" b="1" dirty="0">
                <a:latin typeface="MS PMincho" charset="-128"/>
                <a:ea typeface="MS PMincho" charset="-128"/>
                <a:cs typeface="MS PMincho" charset="-128"/>
              </a:rPr>
              <a:t>GU</a:t>
            </a:r>
            <a:r>
              <a:rPr lang="ja-JP" altLang="en-US" sz="1050" b="1" dirty="0">
                <a:latin typeface="MS PMincho" charset="-128"/>
                <a:ea typeface="MS PMincho" charset="-128"/>
                <a:cs typeface="MS PMincho" charset="-128"/>
              </a:rPr>
              <a:t>が部門別トップに輝く！　</a:t>
            </a:r>
            <a:r>
              <a:rPr lang="en-US" altLang="ja-JP" sz="1050" b="1" dirty="0">
                <a:latin typeface="MS PMincho" charset="-128"/>
                <a:ea typeface="MS PMincho" charset="-128"/>
                <a:cs typeface="MS PMincho" charset="-128"/>
              </a:rPr>
              <a:t>App Annie</a:t>
            </a:r>
            <a:r>
              <a:rPr lang="ja-JP" altLang="en-US" sz="1050" b="1" dirty="0">
                <a:latin typeface="MS PMincho" charset="-128"/>
                <a:ea typeface="MS PMincho" charset="-128"/>
                <a:cs typeface="MS PMincho" charset="-128"/>
              </a:rPr>
              <a:t>、小売アプリに関するレポートを公開</a:t>
            </a:r>
          </a:p>
          <a:p>
            <a:r>
              <a:rPr lang="ja-JP" altLang="en-US" sz="1050" dirty="0">
                <a:latin typeface="MS PMincho" charset="-128"/>
                <a:ea typeface="MS PMincho" charset="-128"/>
                <a:cs typeface="MS PMincho" charset="-128"/>
              </a:rPr>
              <a:t>https://prtimes.jp/main/html/rd/p/000000097.000011276.html</a:t>
            </a:r>
          </a:p>
        </p:txBody>
      </p:sp>
      <p:sp>
        <p:nvSpPr>
          <p:cNvPr id="26" name="正方形/長方形 25"/>
          <p:cNvSpPr/>
          <p:nvPr/>
        </p:nvSpPr>
        <p:spPr>
          <a:xfrm>
            <a:off x="377104" y="6143510"/>
            <a:ext cx="7337607" cy="261610"/>
          </a:xfrm>
          <a:prstGeom prst="rect">
            <a:avLst/>
          </a:prstGeom>
        </p:spPr>
        <p:txBody>
          <a:bodyPr wrap="square">
            <a:spAutoFit/>
          </a:bodyPr>
          <a:lstStyle/>
          <a:p>
            <a:r>
              <a:rPr lang="ja-JP" altLang="en-US" sz="1050" b="1">
                <a:latin typeface="MS PMincho" charset="-128"/>
                <a:ea typeface="MS PMincho" charset="-128"/>
                <a:cs typeface="MS PMincho" charset="-128"/>
              </a:rPr>
              <a:t>・自社</a:t>
            </a:r>
            <a:r>
              <a:rPr lang="ja-JP" altLang="en-US" sz="1050" b="1" dirty="0">
                <a:latin typeface="MS PMincho" charset="-128"/>
                <a:ea typeface="MS PMincho" charset="-128"/>
                <a:cs typeface="MS PMincho" charset="-128"/>
              </a:rPr>
              <a:t>コンテンツを強化してオウンドメディアをやるべき</a:t>
            </a:r>
            <a:r>
              <a:rPr lang="en-US" altLang="ja-JP" sz="1050" b="1" dirty="0">
                <a:latin typeface="MS PMincho" charset="-128"/>
                <a:ea typeface="MS PMincho" charset="-128"/>
                <a:cs typeface="MS PMincho" charset="-128"/>
              </a:rPr>
              <a:t>7</a:t>
            </a:r>
            <a:r>
              <a:rPr lang="ja-JP" altLang="en-US" sz="1050" b="1" dirty="0">
                <a:latin typeface="MS PMincho" charset="-128"/>
                <a:ea typeface="MS PMincho" charset="-128"/>
                <a:cs typeface="MS PMincho" charset="-128"/>
              </a:rPr>
              <a:t>つの理由</a:t>
            </a:r>
            <a:r>
              <a:rPr lang="ja-JP" altLang="en-US" sz="1050" dirty="0">
                <a:latin typeface="MS PMincho" charset="-128"/>
                <a:ea typeface="MS PMincho" charset="-128"/>
                <a:cs typeface="MS PMincho" charset="-128"/>
              </a:rPr>
              <a:t>https://webtan.impress.co.jp/e/2014/08/08/17993</a:t>
            </a:r>
          </a:p>
        </p:txBody>
      </p:sp>
      <p:sp>
        <p:nvSpPr>
          <p:cNvPr id="28" name="正方形/長方形 27"/>
          <p:cNvSpPr/>
          <p:nvPr/>
        </p:nvSpPr>
        <p:spPr>
          <a:xfrm>
            <a:off x="377104" y="6366558"/>
            <a:ext cx="5150769" cy="230832"/>
          </a:xfrm>
          <a:prstGeom prst="rect">
            <a:avLst/>
          </a:prstGeom>
        </p:spPr>
        <p:txBody>
          <a:bodyPr wrap="none">
            <a:spAutoFit/>
          </a:bodyPr>
          <a:lstStyle/>
          <a:p>
            <a:r>
              <a:rPr lang="ja-JP" altLang="en-US" sz="900"/>
              <a:t>・認知</a:t>
            </a:r>
            <a:r>
              <a:rPr lang="ja-JP" altLang="en-US" sz="900" dirty="0"/>
              <a:t>心理学ってどんなもの？長所と短所の認知の仕組みを学ぶ</a:t>
            </a:r>
            <a:r>
              <a:rPr lang="en-US" altLang="ja-JP" sz="900" dirty="0"/>
              <a:t>http://future-lab.jp/archives/594.html</a:t>
            </a:r>
            <a:endParaRPr lang="ja-JP" altLang="en-US" sz="900" dirty="0"/>
          </a:p>
        </p:txBody>
      </p:sp>
    </p:spTree>
    <p:extLst>
      <p:ext uri="{BB962C8B-B14F-4D97-AF65-F5344CB8AC3E}">
        <p14:creationId xmlns:p14="http://schemas.microsoft.com/office/powerpoint/2010/main" val="4880523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8809" y="2464381"/>
            <a:ext cx="10515600" cy="1325563"/>
          </a:xfrm>
        </p:spPr>
        <p:txBody>
          <a:bodyPr/>
          <a:lstStyle/>
          <a:p>
            <a:pPr algn="ctr"/>
            <a:r>
              <a:rPr kumimoji="1" lang="ja-JP" altLang="en-US" dirty="0">
                <a:latin typeface="HGSMinchoE" charset="-128"/>
                <a:ea typeface="HGSMinchoE" charset="-128"/>
                <a:cs typeface="HGSMinchoE" charset="-128"/>
              </a:rPr>
              <a:t>ご清聴ありがとうございました！！</a:t>
            </a:r>
          </a:p>
        </p:txBody>
      </p:sp>
      <p:sp>
        <p:nvSpPr>
          <p:cNvPr id="3" name="スライド番号プレースホルダー 2"/>
          <p:cNvSpPr>
            <a:spLocks noGrp="1"/>
          </p:cNvSpPr>
          <p:nvPr>
            <p:ph type="sldNum" sz="quarter" idx="12"/>
          </p:nvPr>
        </p:nvSpPr>
        <p:spPr/>
        <p:txBody>
          <a:bodyPr/>
          <a:lstStyle/>
          <a:p>
            <a:fld id="{269BB27D-969F-4748-9981-936C35B41265}" type="slidenum">
              <a:rPr kumimoji="1" lang="ja-JP" altLang="en-US" smtClean="0"/>
              <a:t>51</a:t>
            </a:fld>
            <a:endParaRPr kumimoji="1" lang="ja-JP" altLang="en-US" dirty="0"/>
          </a:p>
        </p:txBody>
      </p:sp>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01949" y="106908"/>
            <a:ext cx="1352266" cy="1352266"/>
          </a:xfrm>
          <a:prstGeom prst="rect">
            <a:avLst/>
          </a:prstGeom>
        </p:spPr>
      </p:pic>
      <p:cxnSp>
        <p:nvCxnSpPr>
          <p:cNvPr id="6" name="直線コネクタ 5"/>
          <p:cNvCxnSpPr/>
          <p:nvPr/>
        </p:nvCxnSpPr>
        <p:spPr>
          <a:xfrm flipV="1">
            <a:off x="272955" y="755746"/>
            <a:ext cx="10276764" cy="27295"/>
          </a:xfrm>
          <a:prstGeom prst="line">
            <a:avLst/>
          </a:prstGeom>
          <a:ln w="57150"/>
        </p:spPr>
        <p:style>
          <a:lnRef idx="1">
            <a:schemeClr val="dk1"/>
          </a:lnRef>
          <a:fillRef idx="0">
            <a:schemeClr val="dk1"/>
          </a:fillRef>
          <a:effectRef idx="0">
            <a:schemeClr val="dk1"/>
          </a:effectRef>
          <a:fontRef idx="minor">
            <a:schemeClr val="tx1"/>
          </a:fontRef>
        </p:style>
      </p:cxnSp>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8489" y="6076034"/>
            <a:ext cx="11668836" cy="96607"/>
          </a:xfrm>
          <a:prstGeom prst="rect">
            <a:avLst/>
          </a:prstGeom>
        </p:spPr>
      </p:pic>
    </p:spTree>
    <p:extLst>
      <p:ext uri="{BB962C8B-B14F-4D97-AF65-F5344CB8AC3E}">
        <p14:creationId xmlns:p14="http://schemas.microsoft.com/office/powerpoint/2010/main" val="2954365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右矢印 12"/>
          <p:cNvSpPr/>
          <p:nvPr/>
        </p:nvSpPr>
        <p:spPr>
          <a:xfrm>
            <a:off x="5218558" y="3499789"/>
            <a:ext cx="1535726" cy="1648496"/>
          </a:xfrm>
          <a:prstGeom prst="rightArrow">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7" name="テキスト ボックス 16"/>
          <p:cNvSpPr txBox="1"/>
          <p:nvPr/>
        </p:nvSpPr>
        <p:spPr>
          <a:xfrm>
            <a:off x="271024" y="234881"/>
            <a:ext cx="7406195" cy="707886"/>
          </a:xfrm>
          <a:prstGeom prst="rect">
            <a:avLst/>
          </a:prstGeom>
          <a:noFill/>
        </p:spPr>
        <p:txBody>
          <a:bodyPr wrap="none" rtlCol="0">
            <a:spAutoFit/>
          </a:bodyPr>
          <a:lstStyle/>
          <a:p>
            <a:r>
              <a:rPr lang="ja-JP" altLang="en-US" sz="4000" dirty="0">
                <a:solidFill>
                  <a:prstClr val="black"/>
                </a:solidFill>
                <a:latin typeface="HGPMinchoE" charset="-128"/>
                <a:ea typeface="HGPMinchoE" charset="-128"/>
                <a:cs typeface="HGPMinchoE" charset="-128"/>
              </a:rPr>
              <a:t>オウンドメディアが注目された背景</a:t>
            </a:r>
          </a:p>
        </p:txBody>
      </p:sp>
      <p:grpSp>
        <p:nvGrpSpPr>
          <p:cNvPr id="30" name="グループ化 29"/>
          <p:cNvGrpSpPr/>
          <p:nvPr/>
        </p:nvGrpSpPr>
        <p:grpSpPr>
          <a:xfrm>
            <a:off x="163894" y="1779493"/>
            <a:ext cx="5054664" cy="4605338"/>
            <a:chOff x="787127" y="2197655"/>
            <a:chExt cx="5054664" cy="4605338"/>
          </a:xfrm>
        </p:grpSpPr>
        <p:grpSp>
          <p:nvGrpSpPr>
            <p:cNvPr id="29" name="グループ化 28"/>
            <p:cNvGrpSpPr/>
            <p:nvPr/>
          </p:nvGrpSpPr>
          <p:grpSpPr>
            <a:xfrm>
              <a:off x="787127" y="2197655"/>
              <a:ext cx="5054664" cy="4605338"/>
              <a:chOff x="764032" y="2197655"/>
              <a:chExt cx="5054664" cy="4605338"/>
            </a:xfrm>
          </p:grpSpPr>
          <p:sp>
            <p:nvSpPr>
              <p:cNvPr id="25" name="角丸四角形 24"/>
              <p:cNvSpPr>
                <a:spLocks/>
              </p:cNvSpPr>
              <p:nvPr/>
            </p:nvSpPr>
            <p:spPr>
              <a:xfrm>
                <a:off x="764032" y="2197655"/>
                <a:ext cx="5054664" cy="4605338"/>
              </a:xfrm>
              <a:prstGeom prst="roundRect">
                <a:avLst/>
              </a:prstGeom>
              <a:noFill/>
              <a:ln w="3810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HGPMinchoE" charset="-128"/>
                  <a:ea typeface="HGPMinchoE" charset="-128"/>
                  <a:cs typeface="HGPMinchoE" charset="-128"/>
                </a:endParaRPr>
              </a:p>
            </p:txBody>
          </p:sp>
          <p:grpSp>
            <p:nvGrpSpPr>
              <p:cNvPr id="9" name="グループ化 8"/>
              <p:cNvGrpSpPr/>
              <p:nvPr/>
            </p:nvGrpSpPr>
            <p:grpSpPr>
              <a:xfrm>
                <a:off x="1048896" y="4503447"/>
                <a:ext cx="2070436" cy="2096644"/>
                <a:chOff x="3184348" y="1577380"/>
                <a:chExt cx="2070436" cy="2096644"/>
              </a:xfrm>
            </p:grpSpPr>
            <p:grpSp>
              <p:nvGrpSpPr>
                <p:cNvPr id="2" name="グループ化 1"/>
                <p:cNvGrpSpPr/>
                <p:nvPr/>
              </p:nvGrpSpPr>
              <p:grpSpPr>
                <a:xfrm>
                  <a:off x="3184348" y="1577380"/>
                  <a:ext cx="2070436" cy="2096644"/>
                  <a:chOff x="3042680" y="315709"/>
                  <a:chExt cx="2070436" cy="2096644"/>
                </a:xfrm>
              </p:grpSpPr>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2680" y="315709"/>
                    <a:ext cx="2070436" cy="2096644"/>
                  </a:xfrm>
                  <a:prstGeom prst="rect">
                    <a:avLst/>
                  </a:prstGeom>
                </p:spPr>
              </p:pic>
              <p:sp>
                <p:nvSpPr>
                  <p:cNvPr id="4" name="正方形/長方形 3"/>
                  <p:cNvSpPr/>
                  <p:nvPr/>
                </p:nvSpPr>
                <p:spPr>
                  <a:xfrm>
                    <a:off x="3336410" y="1318312"/>
                    <a:ext cx="1352250" cy="318431"/>
                  </a:xfrm>
                  <a:prstGeom prst="rect">
                    <a:avLst/>
                  </a:prstGeom>
                  <a:solidFill>
                    <a:srgbClr val="392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392A23"/>
                      </a:solidFill>
                      <a:latin typeface="HGPMinchoE" charset="-128"/>
                      <a:ea typeface="HGPMinchoE" charset="-128"/>
                      <a:cs typeface="HGPMinchoE" charset="-128"/>
                    </a:endParaRPr>
                  </a:p>
                </p:txBody>
              </p:sp>
            </p:grpSp>
            <p:sp>
              <p:nvSpPr>
                <p:cNvPr id="8" name="正方形/長方形 7"/>
                <p:cNvSpPr/>
                <p:nvPr/>
              </p:nvSpPr>
              <p:spPr>
                <a:xfrm>
                  <a:off x="3851019" y="2557123"/>
                  <a:ext cx="979309" cy="45719"/>
                </a:xfrm>
                <a:prstGeom prst="rect">
                  <a:avLst/>
                </a:prstGeom>
                <a:solidFill>
                  <a:srgbClr val="392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HGPMinchoE" charset="-128"/>
                    <a:ea typeface="HGPMinchoE" charset="-128"/>
                    <a:cs typeface="HGPMinchoE" charset="-128"/>
                  </a:endParaRPr>
                </a:p>
              </p:txBody>
            </p:sp>
          </p:grpSp>
          <p:grpSp>
            <p:nvGrpSpPr>
              <p:cNvPr id="21" name="グループ化 20"/>
              <p:cNvGrpSpPr/>
              <p:nvPr/>
            </p:nvGrpSpPr>
            <p:grpSpPr>
              <a:xfrm>
                <a:off x="2268624" y="2651443"/>
                <a:ext cx="3476460" cy="2761176"/>
                <a:chOff x="1336328" y="1225591"/>
                <a:chExt cx="3476460" cy="2761176"/>
              </a:xfrm>
            </p:grpSpPr>
            <p:grpSp>
              <p:nvGrpSpPr>
                <p:cNvPr id="20" name="グループ化 19"/>
                <p:cNvGrpSpPr/>
                <p:nvPr/>
              </p:nvGrpSpPr>
              <p:grpSpPr>
                <a:xfrm>
                  <a:off x="1336328" y="1278227"/>
                  <a:ext cx="3476460" cy="2708540"/>
                  <a:chOff x="1287888" y="1278228"/>
                  <a:chExt cx="3476460" cy="2708540"/>
                </a:xfrm>
              </p:grpSpPr>
              <p:pic>
                <p:nvPicPr>
                  <p:cNvPr id="7" name="図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866590">
                    <a:off x="2708011" y="1490097"/>
                    <a:ext cx="1897477" cy="1567147"/>
                  </a:xfrm>
                  <a:prstGeom prst="rect">
                    <a:avLst/>
                  </a:prstGeom>
                </p:spPr>
              </p:pic>
              <p:sp>
                <p:nvSpPr>
                  <p:cNvPr id="10" name="円形吹き出し 9"/>
                  <p:cNvSpPr/>
                  <p:nvPr/>
                </p:nvSpPr>
                <p:spPr>
                  <a:xfrm>
                    <a:off x="1287888" y="1278228"/>
                    <a:ext cx="3476460" cy="2369796"/>
                  </a:xfrm>
                  <a:prstGeom prst="wedgeEllipseCallout">
                    <a:avLst>
                      <a:gd name="adj1" fmla="val -23437"/>
                      <a:gd name="adj2" fmla="val 70730"/>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HGPMinchoE" charset="-128"/>
                      <a:ea typeface="HGPMinchoE" charset="-128"/>
                      <a:cs typeface="HGPMinchoE" charset="-128"/>
                    </a:endParaRPr>
                  </a:p>
                </p:txBody>
              </p:sp>
              <p:pic>
                <p:nvPicPr>
                  <p:cNvPr id="5" name="図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9537448">
                    <a:off x="1926261" y="2155316"/>
                    <a:ext cx="757755" cy="1289315"/>
                  </a:xfrm>
                  <a:prstGeom prst="rect">
                    <a:avLst/>
                  </a:prstGeom>
                </p:spPr>
              </p:pic>
              <p:pic>
                <p:nvPicPr>
                  <p:cNvPr id="19" name="図 1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1505303">
                    <a:off x="3155967" y="3012716"/>
                    <a:ext cx="962525" cy="974052"/>
                  </a:xfrm>
                  <a:prstGeom prst="rect">
                    <a:avLst/>
                  </a:prstGeom>
                </p:spPr>
              </p:pic>
            </p:grpSp>
            <p:pic>
              <p:nvPicPr>
                <p:cNvPr id="18" name="図 17"/>
                <p:cNvPicPr>
                  <a:picLocks noChangeAspect="1"/>
                </p:cNvPicPr>
                <p:nvPr/>
              </p:nvPicPr>
              <p:blipFill>
                <a:blip r:embed="rId7" cstate="email">
                  <a:extLst>
                    <a:ext uri="{BEBA8EAE-BF5A-486C-A8C5-ECC9F3942E4B}">
                      <a14:imgProps xmlns:a14="http://schemas.microsoft.com/office/drawing/2010/main">
                        <a14:imgLayer r:embed="rId8">
                          <a14:imgEffect>
                            <a14:backgroundRemoval t="0" b="100000" l="0" r="100000"/>
                          </a14:imgEffect>
                        </a14:imgLayer>
                      </a14:imgProps>
                    </a:ext>
                    <a:ext uri="{28A0092B-C50C-407E-A947-70E740481C1C}">
                      <a14:useLocalDpi xmlns:a14="http://schemas.microsoft.com/office/drawing/2010/main"/>
                    </a:ext>
                  </a:extLst>
                </a:blip>
                <a:stretch>
                  <a:fillRect/>
                </a:stretch>
              </p:blipFill>
              <p:spPr>
                <a:xfrm rot="20575482">
                  <a:off x="2225794" y="1225591"/>
                  <a:ext cx="863109" cy="863109"/>
                </a:xfrm>
                <a:prstGeom prst="rect">
                  <a:avLst/>
                </a:prstGeom>
              </p:spPr>
            </p:pic>
          </p:grpSp>
        </p:grpSp>
        <p:sp>
          <p:nvSpPr>
            <p:cNvPr id="22" name="テキスト ボックス 21"/>
            <p:cNvSpPr txBox="1"/>
            <p:nvPr/>
          </p:nvSpPr>
          <p:spPr>
            <a:xfrm>
              <a:off x="885398" y="2269928"/>
              <a:ext cx="2492990" cy="646331"/>
            </a:xfrm>
            <a:prstGeom prst="rect">
              <a:avLst/>
            </a:prstGeom>
            <a:noFill/>
          </p:spPr>
          <p:txBody>
            <a:bodyPr wrap="none" rtlCol="0">
              <a:spAutoFit/>
            </a:bodyPr>
            <a:lstStyle/>
            <a:p>
              <a:r>
                <a:rPr lang="ja-JP" altLang="en-US" sz="3600" dirty="0">
                  <a:solidFill>
                    <a:srgbClr val="C00000"/>
                  </a:solidFill>
                  <a:latin typeface="HGSMinchoE" charset="-128"/>
                  <a:ea typeface="HGSMinchoE" charset="-128"/>
                  <a:cs typeface="HGSMinchoE" charset="-128"/>
                </a:rPr>
                <a:t>大量の情報</a:t>
              </a:r>
            </a:p>
          </p:txBody>
        </p:sp>
      </p:grpSp>
      <p:grpSp>
        <p:nvGrpSpPr>
          <p:cNvPr id="11" name="図形グループ 10"/>
          <p:cNvGrpSpPr/>
          <p:nvPr/>
        </p:nvGrpSpPr>
        <p:grpSpPr>
          <a:xfrm>
            <a:off x="6953636" y="1719221"/>
            <a:ext cx="5054664" cy="4605338"/>
            <a:chOff x="6990722" y="1828127"/>
            <a:chExt cx="5054664" cy="4605338"/>
          </a:xfrm>
        </p:grpSpPr>
        <p:grpSp>
          <p:nvGrpSpPr>
            <p:cNvPr id="27" name="グループ化 26"/>
            <p:cNvGrpSpPr/>
            <p:nvPr/>
          </p:nvGrpSpPr>
          <p:grpSpPr>
            <a:xfrm>
              <a:off x="7098726" y="1982649"/>
              <a:ext cx="4759580" cy="3801525"/>
              <a:chOff x="7097401" y="2186557"/>
              <a:chExt cx="4759580" cy="3801525"/>
            </a:xfrm>
          </p:grpSpPr>
          <p:pic>
            <p:nvPicPr>
              <p:cNvPr id="12" name="図 1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7097401" y="3664807"/>
                <a:ext cx="1866502" cy="2254835"/>
              </a:xfrm>
              <a:prstGeom prst="rect">
                <a:avLst/>
              </a:prstGeom>
              <a:ln>
                <a:noFill/>
              </a:ln>
            </p:spPr>
          </p:pic>
          <p:pic>
            <p:nvPicPr>
              <p:cNvPr id="14" name="図 13"/>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10323147" y="4037194"/>
                <a:ext cx="1533834" cy="1950888"/>
              </a:xfrm>
              <a:prstGeom prst="rect">
                <a:avLst/>
              </a:prstGeom>
              <a:ln>
                <a:noFill/>
              </a:ln>
            </p:spPr>
          </p:pic>
          <p:pic>
            <p:nvPicPr>
              <p:cNvPr id="15" name="図 1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0323147" y="3180133"/>
                <a:ext cx="1469263" cy="969348"/>
              </a:xfrm>
              <a:prstGeom prst="rect">
                <a:avLst/>
              </a:prstGeom>
              <a:ln>
                <a:noFill/>
              </a:ln>
            </p:spPr>
          </p:pic>
          <p:sp>
            <p:nvSpPr>
              <p:cNvPr id="23" name="右矢印 22"/>
              <p:cNvSpPr/>
              <p:nvPr/>
            </p:nvSpPr>
            <p:spPr>
              <a:xfrm rot="10800000">
                <a:off x="8963903" y="4225824"/>
                <a:ext cx="1188234" cy="942562"/>
              </a:xfrm>
              <a:prstGeom prst="rightArrow">
                <a:avLst>
                  <a:gd name="adj1" fmla="val 24965"/>
                  <a:gd name="adj2" fmla="val 50000"/>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HGPMinchoE" charset="-128"/>
                  <a:ea typeface="HGPMinchoE" charset="-128"/>
                  <a:cs typeface="HGPMinchoE" charset="-128"/>
                </a:endParaRPr>
              </a:p>
            </p:txBody>
          </p:sp>
          <p:sp>
            <p:nvSpPr>
              <p:cNvPr id="24" name="テキスト ボックス 23"/>
              <p:cNvSpPr txBox="1"/>
              <p:nvPr/>
            </p:nvSpPr>
            <p:spPr>
              <a:xfrm>
                <a:off x="7931533" y="2186557"/>
                <a:ext cx="3453250" cy="830997"/>
              </a:xfrm>
              <a:prstGeom prst="rect">
                <a:avLst/>
              </a:prstGeom>
              <a:noFill/>
              <a:ln>
                <a:noFill/>
              </a:ln>
            </p:spPr>
            <p:txBody>
              <a:bodyPr wrap="square" rtlCol="0">
                <a:spAutoFit/>
              </a:bodyPr>
              <a:lstStyle/>
              <a:p>
                <a:pPr algn="ctr"/>
                <a:r>
                  <a:rPr lang="ja-JP" altLang="en-US" sz="2400" dirty="0">
                    <a:solidFill>
                      <a:srgbClr val="C00000"/>
                    </a:solidFill>
                    <a:latin typeface="HGSMinchoE" charset="-128"/>
                    <a:ea typeface="HGSMinchoE" charset="-128"/>
                    <a:cs typeface="HGSMinchoE" charset="-128"/>
                  </a:rPr>
                  <a:t>顧客にあった情報を</a:t>
                </a:r>
                <a:endParaRPr lang="en-US" altLang="ja-JP" sz="2400" dirty="0">
                  <a:solidFill>
                    <a:srgbClr val="C00000"/>
                  </a:solidFill>
                  <a:latin typeface="HGSMinchoE" charset="-128"/>
                  <a:ea typeface="HGSMinchoE" charset="-128"/>
                  <a:cs typeface="HGSMinchoE" charset="-128"/>
                </a:endParaRPr>
              </a:p>
              <a:p>
                <a:pPr algn="ctr"/>
                <a:r>
                  <a:rPr lang="ja-JP" altLang="en-US" sz="2400" dirty="0">
                    <a:solidFill>
                      <a:srgbClr val="C00000"/>
                    </a:solidFill>
                    <a:latin typeface="HGSMinchoE" charset="-128"/>
                    <a:ea typeface="HGSMinchoE" charset="-128"/>
                    <a:cs typeface="HGSMinchoE" charset="-128"/>
                  </a:rPr>
                  <a:t>提供する</a:t>
                </a:r>
                <a:r>
                  <a:rPr lang="ja-JP" altLang="en-US" dirty="0">
                    <a:latin typeface="MS Mincho" charset="-128"/>
                    <a:ea typeface="MS Mincho" charset="-128"/>
                    <a:cs typeface="MS Mincho" charset="-128"/>
                  </a:rPr>
                  <a:t>ことができる</a:t>
                </a:r>
              </a:p>
            </p:txBody>
          </p:sp>
        </p:grpSp>
        <p:sp>
          <p:nvSpPr>
            <p:cNvPr id="33" name="角丸四角形 32"/>
            <p:cNvSpPr/>
            <p:nvPr/>
          </p:nvSpPr>
          <p:spPr>
            <a:xfrm>
              <a:off x="6990722" y="1828127"/>
              <a:ext cx="5054664" cy="4605338"/>
            </a:xfrm>
            <a:prstGeom prst="roundRect">
              <a:avLst/>
            </a:prstGeom>
            <a:noFill/>
            <a:ln w="57150">
              <a:solidFill>
                <a:srgbClr val="88C3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HGPMinchoE" charset="-128"/>
                <a:ea typeface="HGPMinchoE" charset="-128"/>
                <a:cs typeface="HGPMinchoE" charset="-128"/>
              </a:endParaRPr>
            </a:p>
          </p:txBody>
        </p:sp>
      </p:grpSp>
      <p:grpSp>
        <p:nvGrpSpPr>
          <p:cNvPr id="35" name="グループ化 34"/>
          <p:cNvGrpSpPr/>
          <p:nvPr/>
        </p:nvGrpSpPr>
        <p:grpSpPr>
          <a:xfrm>
            <a:off x="4878135" y="1082167"/>
            <a:ext cx="2565117" cy="1394652"/>
            <a:chOff x="5064924" y="969673"/>
            <a:chExt cx="2492990" cy="1394652"/>
          </a:xfrm>
        </p:grpSpPr>
        <p:sp>
          <p:nvSpPr>
            <p:cNvPr id="34" name="円形吹き出し 33"/>
            <p:cNvSpPr/>
            <p:nvPr/>
          </p:nvSpPr>
          <p:spPr>
            <a:xfrm>
              <a:off x="5153208" y="969673"/>
              <a:ext cx="2316421" cy="1394652"/>
            </a:xfrm>
            <a:prstGeom prst="wedgeEllipseCallout">
              <a:avLst>
                <a:gd name="adj1" fmla="val -19451"/>
                <a:gd name="adj2" fmla="val 18659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S Mincho" charset="-128"/>
                <a:ea typeface="MS Mincho" charset="-128"/>
                <a:cs typeface="MS Mincho" charset="-128"/>
              </a:endParaRPr>
            </a:p>
          </p:txBody>
        </p:sp>
        <p:sp>
          <p:nvSpPr>
            <p:cNvPr id="32" name="テキスト ボックス 31"/>
            <p:cNvSpPr txBox="1"/>
            <p:nvPr/>
          </p:nvSpPr>
          <p:spPr>
            <a:xfrm>
              <a:off x="5064924" y="1416829"/>
              <a:ext cx="2492990" cy="707886"/>
            </a:xfrm>
            <a:prstGeom prst="rect">
              <a:avLst/>
            </a:prstGeom>
            <a:noFill/>
          </p:spPr>
          <p:txBody>
            <a:bodyPr wrap="none" rtlCol="0">
              <a:spAutoFit/>
            </a:bodyPr>
            <a:lstStyle/>
            <a:p>
              <a:pPr algn="ctr"/>
              <a:r>
                <a:rPr lang="ja-JP" altLang="en-US" sz="2000" b="1" dirty="0">
                  <a:solidFill>
                    <a:prstClr val="black"/>
                  </a:solidFill>
                  <a:latin typeface="MS Mincho" charset="-128"/>
                  <a:ea typeface="MS Mincho" charset="-128"/>
                  <a:cs typeface="MS Mincho" charset="-128"/>
                </a:rPr>
                <a:t>オウンドメディアに</a:t>
              </a:r>
              <a:endParaRPr lang="en-US" altLang="ja-JP" sz="2000" b="1" dirty="0">
                <a:solidFill>
                  <a:prstClr val="black"/>
                </a:solidFill>
                <a:latin typeface="MS Mincho" charset="-128"/>
                <a:ea typeface="MS Mincho" charset="-128"/>
                <a:cs typeface="MS Mincho" charset="-128"/>
              </a:endParaRPr>
            </a:p>
            <a:p>
              <a:pPr algn="ctr"/>
              <a:r>
                <a:rPr lang="ja-JP" altLang="en-US" sz="2000" b="1" dirty="0">
                  <a:solidFill>
                    <a:prstClr val="black"/>
                  </a:solidFill>
                  <a:latin typeface="MS Mincho" charset="-128"/>
                  <a:ea typeface="MS Mincho" charset="-128"/>
                  <a:cs typeface="MS Mincho" charset="-128"/>
                </a:rPr>
                <a:t>よって</a:t>
              </a:r>
            </a:p>
          </p:txBody>
        </p:sp>
      </p:grpSp>
      <p:sp>
        <p:nvSpPr>
          <p:cNvPr id="6" name="テキスト ボックス 5"/>
          <p:cNvSpPr txBox="1"/>
          <p:nvPr/>
        </p:nvSpPr>
        <p:spPr>
          <a:xfrm>
            <a:off x="7884071" y="2976569"/>
            <a:ext cx="1638188" cy="523220"/>
          </a:xfrm>
          <a:prstGeom prst="rect">
            <a:avLst/>
          </a:prstGeom>
          <a:noFill/>
        </p:spPr>
        <p:txBody>
          <a:bodyPr wrap="square" rtlCol="0">
            <a:spAutoFit/>
          </a:bodyPr>
          <a:lstStyle/>
          <a:p>
            <a:r>
              <a:rPr kumimoji="1" lang="ja-JP" altLang="en-US" sz="2800">
                <a:latin typeface="MS PMincho" charset="-128"/>
                <a:ea typeface="MS PMincho" charset="-128"/>
                <a:cs typeface="MS PMincho" charset="-128"/>
              </a:rPr>
              <a:t>スッキリ😊</a:t>
            </a:r>
            <a:endParaRPr kumimoji="1" lang="en-US" altLang="ja-JP" sz="3600" dirty="0">
              <a:latin typeface="MS PMincho" charset="-128"/>
              <a:ea typeface="MS PMincho" charset="-128"/>
              <a:cs typeface="MS PMincho" charset="-128"/>
            </a:endParaRPr>
          </a:p>
        </p:txBody>
      </p:sp>
      <p:sp>
        <p:nvSpPr>
          <p:cNvPr id="16" name="テキスト ボックス 15"/>
          <p:cNvSpPr txBox="1"/>
          <p:nvPr/>
        </p:nvSpPr>
        <p:spPr>
          <a:xfrm rot="20021537">
            <a:off x="173551" y="3728344"/>
            <a:ext cx="1636987" cy="369332"/>
          </a:xfrm>
          <a:prstGeom prst="rect">
            <a:avLst/>
          </a:prstGeom>
          <a:noFill/>
        </p:spPr>
        <p:txBody>
          <a:bodyPr wrap="none" rtlCol="0">
            <a:spAutoFit/>
          </a:bodyPr>
          <a:lstStyle/>
          <a:p>
            <a:r>
              <a:rPr kumimoji="1" lang="ja-JP" altLang="en-US" dirty="0">
                <a:latin typeface="MS PMincho" charset="-128"/>
                <a:ea typeface="MS PMincho" charset="-128"/>
                <a:cs typeface="MS PMincho" charset="-128"/>
              </a:rPr>
              <a:t>ごちゃごちゃ</a:t>
            </a:r>
            <a:r>
              <a:rPr kumimoji="1" lang="mr-IN" altLang="ja-JP" dirty="0">
                <a:latin typeface="MS PMincho" charset="-128"/>
                <a:ea typeface="MS PMincho" charset="-128"/>
                <a:cs typeface="MS PMincho" charset="-128"/>
              </a:rPr>
              <a:t>…</a:t>
            </a:r>
            <a:endParaRPr kumimoji="1" lang="en-US" altLang="ja-JP" dirty="0">
              <a:latin typeface="MS PMincho" charset="-128"/>
              <a:ea typeface="MS PMincho" charset="-128"/>
              <a:cs typeface="MS PMincho" charset="-128"/>
            </a:endParaRPr>
          </a:p>
        </p:txBody>
      </p:sp>
      <p:sp>
        <p:nvSpPr>
          <p:cNvPr id="26" name="スライド番号プレースホルダー 25"/>
          <p:cNvSpPr>
            <a:spLocks noGrp="1"/>
          </p:cNvSpPr>
          <p:nvPr>
            <p:ph type="sldNum" sz="quarter" idx="12"/>
          </p:nvPr>
        </p:nvSpPr>
        <p:spPr/>
        <p:txBody>
          <a:bodyPr/>
          <a:lstStyle/>
          <a:p>
            <a:fld id="{269BB27D-969F-4748-9981-936C35B41265}" type="slidenum">
              <a:rPr kumimoji="1" lang="ja-JP" altLang="en-US" smtClean="0"/>
              <a:t>6</a:t>
            </a:fld>
            <a:endParaRPr kumimoji="1" lang="ja-JP" altLang="en-US" dirty="0"/>
          </a:p>
        </p:txBody>
      </p:sp>
    </p:spTree>
    <p:extLst>
      <p:ext uri="{BB962C8B-B14F-4D97-AF65-F5344CB8AC3E}">
        <p14:creationId xmlns:p14="http://schemas.microsoft.com/office/powerpoint/2010/main" val="267734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70891" y="4131498"/>
            <a:ext cx="8966904" cy="2308324"/>
          </a:xfrm>
          <a:prstGeom prst="rect">
            <a:avLst/>
          </a:prstGeom>
          <a:noFill/>
          <a:ln w="28575">
            <a:solidFill>
              <a:schemeClr val="tx1"/>
            </a:solidFill>
          </a:ln>
        </p:spPr>
        <p:txBody>
          <a:bodyPr wrap="square" rtlCol="0">
            <a:spAutoFit/>
          </a:bodyPr>
          <a:lstStyle/>
          <a:p>
            <a:pPr algn="ctr">
              <a:lnSpc>
                <a:spcPct val="150000"/>
              </a:lnSpc>
            </a:pPr>
            <a:r>
              <a:rPr lang="ja-JP" altLang="en-US" sz="3200" dirty="0">
                <a:latin typeface="MS Mincho" charset="-128"/>
                <a:ea typeface="MS Mincho" charset="-128"/>
                <a:cs typeface="MS Mincho" charset="-128"/>
              </a:rPr>
              <a:t>　　①　発信する情報をコントロールする</a:t>
            </a:r>
            <a:endParaRPr lang="en-US" altLang="ja-JP" sz="3200" dirty="0">
              <a:latin typeface="MS Mincho" charset="-128"/>
              <a:ea typeface="MS Mincho" charset="-128"/>
              <a:cs typeface="MS Mincho" charset="-128"/>
            </a:endParaRPr>
          </a:p>
          <a:p>
            <a:pPr algn="ctr">
              <a:lnSpc>
                <a:spcPct val="150000"/>
              </a:lnSpc>
            </a:pPr>
            <a:r>
              <a:rPr lang="ja-JP" altLang="en-US" sz="3200" dirty="0">
                <a:latin typeface="MS Mincho" charset="-128"/>
                <a:ea typeface="MS Mincho" charset="-128"/>
                <a:cs typeface="MS Mincho" charset="-128"/>
              </a:rPr>
              <a:t>②　顧客にあった情報を提供する</a:t>
            </a:r>
            <a:endParaRPr lang="en-US" altLang="ja-JP" sz="3200" dirty="0">
              <a:latin typeface="MS Mincho" charset="-128"/>
              <a:ea typeface="MS Mincho" charset="-128"/>
              <a:cs typeface="MS Mincho" charset="-128"/>
            </a:endParaRPr>
          </a:p>
          <a:p>
            <a:pPr algn="ctr">
              <a:lnSpc>
                <a:spcPct val="150000"/>
              </a:lnSpc>
            </a:pPr>
            <a:r>
              <a:rPr lang="ja-JP" altLang="en-US" sz="3200" dirty="0">
                <a:latin typeface="MS Mincho" charset="-128"/>
                <a:ea typeface="MS Mincho" charset="-128"/>
                <a:cs typeface="MS Mincho" charset="-128"/>
              </a:rPr>
              <a:t>③　顧客とのかかわりを強くする</a:t>
            </a:r>
            <a:endParaRPr lang="en-US" altLang="ja-JP" sz="3200" dirty="0">
              <a:latin typeface="MS Mincho" charset="-128"/>
              <a:ea typeface="MS Mincho" charset="-128"/>
              <a:cs typeface="MS Mincho" charset="-128"/>
            </a:endParaRPr>
          </a:p>
        </p:txBody>
      </p:sp>
      <p:pic>
        <p:nvPicPr>
          <p:cNvPr id="3" name="図 2"/>
          <p:cNvPicPr>
            <a:picLocks noChangeAspect="1"/>
          </p:cNvPicPr>
          <p:nvPr/>
        </p:nvPicPr>
        <p:blipFill>
          <a:blip r:embed="rId3" cstate="email">
            <a:biLevel thresh="75000"/>
            <a:extLst>
              <a:ext uri="{BEBA8EAE-BF5A-486C-A8C5-ECC9F3942E4B}">
                <a14:imgProps xmlns:a14="http://schemas.microsoft.com/office/drawing/2010/main">
                  <a14:imgLayer r:embed="rId4">
                    <a14:imgEffect>
                      <a14:saturation sat="0"/>
                    </a14:imgEffect>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1908364" y="1999647"/>
            <a:ext cx="1951619" cy="1951619"/>
          </a:xfrm>
          <a:prstGeom prst="rect">
            <a:avLst/>
          </a:prstGeom>
        </p:spPr>
      </p:pic>
      <p:pic>
        <p:nvPicPr>
          <p:cNvPr id="4" name="図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227995" y="2349052"/>
            <a:ext cx="2209800" cy="1223493"/>
          </a:xfrm>
          <a:prstGeom prst="rect">
            <a:avLst/>
          </a:prstGeom>
        </p:spPr>
      </p:pic>
      <p:sp>
        <p:nvSpPr>
          <p:cNvPr id="13" name="左右矢印 12"/>
          <p:cNvSpPr/>
          <p:nvPr/>
        </p:nvSpPr>
        <p:spPr>
          <a:xfrm>
            <a:off x="4259831" y="2423007"/>
            <a:ext cx="3734053" cy="1104900"/>
          </a:xfrm>
          <a:prstGeom prst="leftRightArrow">
            <a:avLst>
              <a:gd name="adj1" fmla="val 44783"/>
              <a:gd name="adj2" fmla="val 50000"/>
            </a:avLst>
          </a:prstGeom>
          <a:solidFill>
            <a:srgbClr val="88C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330176" y="1193563"/>
            <a:ext cx="1107996" cy="646331"/>
          </a:xfrm>
          <a:prstGeom prst="rect">
            <a:avLst/>
          </a:prstGeom>
          <a:noFill/>
          <a:ln w="38100">
            <a:solidFill>
              <a:srgbClr val="88C3D6"/>
            </a:solidFill>
          </a:ln>
        </p:spPr>
        <p:txBody>
          <a:bodyPr wrap="none" rtlCol="0">
            <a:spAutoFit/>
          </a:bodyPr>
          <a:lstStyle/>
          <a:p>
            <a:r>
              <a:rPr kumimoji="1" lang="ja-JP" altLang="en-US" sz="3600" dirty="0"/>
              <a:t>企業</a:t>
            </a:r>
          </a:p>
        </p:txBody>
      </p:sp>
      <p:sp>
        <p:nvSpPr>
          <p:cNvPr id="15" name="テキスト ボックス 14"/>
          <p:cNvSpPr txBox="1"/>
          <p:nvPr/>
        </p:nvSpPr>
        <p:spPr>
          <a:xfrm>
            <a:off x="8778897" y="1192297"/>
            <a:ext cx="1107996" cy="646331"/>
          </a:xfrm>
          <a:prstGeom prst="rect">
            <a:avLst/>
          </a:prstGeom>
          <a:noFill/>
          <a:ln w="38100">
            <a:solidFill>
              <a:srgbClr val="88C3D6"/>
            </a:solidFill>
          </a:ln>
        </p:spPr>
        <p:txBody>
          <a:bodyPr wrap="none" rtlCol="0">
            <a:spAutoFit/>
          </a:bodyPr>
          <a:lstStyle/>
          <a:p>
            <a:r>
              <a:rPr kumimoji="1" lang="ja-JP" altLang="en-US" sz="3600" dirty="0"/>
              <a:t>顧客</a:t>
            </a:r>
          </a:p>
        </p:txBody>
      </p:sp>
      <p:sp>
        <p:nvSpPr>
          <p:cNvPr id="5" name="テキスト ボックス 4"/>
          <p:cNvSpPr txBox="1"/>
          <p:nvPr/>
        </p:nvSpPr>
        <p:spPr>
          <a:xfrm>
            <a:off x="3615592" y="306772"/>
            <a:ext cx="5022529" cy="707886"/>
          </a:xfrm>
          <a:prstGeom prst="rect">
            <a:avLst/>
          </a:prstGeom>
          <a:noFill/>
        </p:spPr>
        <p:txBody>
          <a:bodyPr wrap="none" rtlCol="0">
            <a:spAutoFit/>
          </a:bodyPr>
          <a:lstStyle/>
          <a:p>
            <a:r>
              <a:rPr kumimoji="1" lang="ja-JP" altLang="en-US" sz="4000" dirty="0">
                <a:latin typeface="HGPMinchoE" charset="-128"/>
                <a:ea typeface="HGPMinchoE" charset="-128"/>
                <a:cs typeface="HGPMinchoE" charset="-128"/>
              </a:rPr>
              <a:t>オウンドメディアの役割</a:t>
            </a:r>
          </a:p>
        </p:txBody>
      </p:sp>
      <p:sp>
        <p:nvSpPr>
          <p:cNvPr id="9" name="正方形/長方形 8">
            <a:extLst>
              <a:ext uri="{FF2B5EF4-FFF2-40B4-BE49-F238E27FC236}">
                <a16:creationId xmlns:a16="http://schemas.microsoft.com/office/drawing/2014/main" id="{13C24F56-B4F4-444B-B487-54EE83A0D79B}"/>
              </a:ext>
            </a:extLst>
          </p:cNvPr>
          <p:cNvSpPr/>
          <p:nvPr/>
        </p:nvSpPr>
        <p:spPr>
          <a:xfrm>
            <a:off x="106982" y="148510"/>
            <a:ext cx="1978427" cy="461665"/>
          </a:xfrm>
          <a:prstGeom prst="rect">
            <a:avLst/>
          </a:prstGeom>
        </p:spPr>
        <p:txBody>
          <a:bodyPr wrap="none">
            <a:spAutoFit/>
          </a:bodyPr>
          <a:lstStyle/>
          <a:p>
            <a:r>
              <a:rPr lang="ja-JP" altLang="en-US" sz="2400" dirty="0"/>
              <a:t>着目する理由</a:t>
            </a:r>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7</a:t>
            </a:fld>
            <a:endParaRPr kumimoji="1" lang="ja-JP" altLang="en-US" dirty="0"/>
          </a:p>
        </p:txBody>
      </p:sp>
    </p:spTree>
    <p:extLst>
      <p:ext uri="{BB962C8B-B14F-4D97-AF65-F5344CB8AC3E}">
        <p14:creationId xmlns:p14="http://schemas.microsoft.com/office/powerpoint/2010/main" val="2917779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05066" y="771780"/>
            <a:ext cx="2729236" cy="5081342"/>
          </a:xfrm>
          <a:prstGeom prst="rect">
            <a:avLst/>
          </a:prstGeom>
        </p:spPr>
      </p:pic>
      <p:sp>
        <p:nvSpPr>
          <p:cNvPr id="7" name="正方形/長方形 6"/>
          <p:cNvSpPr/>
          <p:nvPr/>
        </p:nvSpPr>
        <p:spPr>
          <a:xfrm>
            <a:off x="3477295" y="2285555"/>
            <a:ext cx="5007733" cy="5965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472408BC-8C33-4C37-93B5-E109942F3127}"/>
              </a:ext>
            </a:extLst>
          </p:cNvPr>
          <p:cNvSpPr>
            <a:spLocks noGrp="1"/>
          </p:cNvSpPr>
          <p:nvPr>
            <p:ph type="sldNum" sz="quarter" idx="12"/>
          </p:nvPr>
        </p:nvSpPr>
        <p:spPr/>
        <p:txBody>
          <a:bodyPr/>
          <a:lstStyle/>
          <a:p>
            <a:fld id="{269BB27D-969F-4748-9981-936C35B41265}" type="slidenum">
              <a:rPr kumimoji="1" lang="ja-JP" altLang="en-US" smtClean="0"/>
              <a:t>8</a:t>
            </a:fld>
            <a:endParaRPr kumimoji="1" lang="ja-JP" altLang="en-US" dirty="0"/>
          </a:p>
        </p:txBody>
      </p:sp>
      <p:sp>
        <p:nvSpPr>
          <p:cNvPr id="3" name="テキスト ボックス 2">
            <a:extLst>
              <a:ext uri="{FF2B5EF4-FFF2-40B4-BE49-F238E27FC236}">
                <a16:creationId xmlns:a16="http://schemas.microsoft.com/office/drawing/2014/main" id="{0D7FE2D3-02B7-4787-9761-EC1126131CF2}"/>
              </a:ext>
            </a:extLst>
          </p:cNvPr>
          <p:cNvSpPr txBox="1"/>
          <p:nvPr/>
        </p:nvSpPr>
        <p:spPr>
          <a:xfrm>
            <a:off x="1405839" y="2285555"/>
            <a:ext cx="8927691" cy="2800767"/>
          </a:xfrm>
          <a:prstGeom prst="rect">
            <a:avLst/>
          </a:prstGeom>
          <a:noFill/>
        </p:spPr>
        <p:txBody>
          <a:bodyPr wrap="square" rtlCol="0">
            <a:spAutoFit/>
          </a:bodyPr>
          <a:lstStyle/>
          <a:p>
            <a:pPr algn="ctr"/>
            <a:r>
              <a:rPr kumimoji="1" lang="ja-JP" altLang="en-US" sz="2800" dirty="0">
                <a:latin typeface="MS Mincho" charset="-128"/>
                <a:ea typeface="MS Mincho" charset="-128"/>
                <a:cs typeface="MS Mincho" charset="-128"/>
              </a:rPr>
              <a:t>この</a:t>
            </a:r>
            <a:r>
              <a:rPr kumimoji="1" lang="en-US" altLang="ja-JP" sz="2800" u="sng" dirty="0">
                <a:latin typeface="MS Mincho" charset="-128"/>
                <a:ea typeface="MS Mincho" charset="-128"/>
                <a:cs typeface="MS Mincho" charset="-128"/>
              </a:rPr>
              <a:t>3</a:t>
            </a:r>
            <a:r>
              <a:rPr kumimoji="1" lang="ja-JP" altLang="en-US" sz="2800" u="sng" dirty="0" err="1">
                <a:latin typeface="MS Mincho" charset="-128"/>
                <a:ea typeface="MS Mincho" charset="-128"/>
                <a:cs typeface="MS Mincho" charset="-128"/>
              </a:rPr>
              <a:t>つの</a:t>
            </a:r>
            <a:r>
              <a:rPr kumimoji="1" lang="ja-JP" altLang="en-US" sz="2800" dirty="0">
                <a:latin typeface="MS Mincho" charset="-128"/>
                <a:ea typeface="MS Mincho" charset="-128"/>
                <a:cs typeface="MS Mincho" charset="-128"/>
              </a:rPr>
              <a:t>役割を果たせるのが</a:t>
            </a:r>
            <a:endParaRPr kumimoji="1" lang="en-US" altLang="ja-JP" sz="2800" dirty="0">
              <a:latin typeface="MS Mincho" charset="-128"/>
              <a:ea typeface="MS Mincho" charset="-128"/>
              <a:cs typeface="MS Mincho" charset="-128"/>
            </a:endParaRPr>
          </a:p>
          <a:p>
            <a:pPr algn="ctr"/>
            <a:endParaRPr kumimoji="1" lang="en-US" altLang="ja-JP" sz="2800" dirty="0">
              <a:latin typeface="HGPMinchoE" charset="-128"/>
              <a:ea typeface="HGPMinchoE" charset="-128"/>
              <a:cs typeface="HGPMinchoE" charset="-128"/>
            </a:endParaRPr>
          </a:p>
          <a:p>
            <a:pPr algn="ctr"/>
            <a:r>
              <a:rPr kumimoji="1" lang="ja-JP" altLang="en-US" sz="6000" b="1" u="sng" dirty="0">
                <a:solidFill>
                  <a:srgbClr val="C00000"/>
                </a:solidFill>
                <a:latin typeface="MS Mincho" charset="-128"/>
                <a:ea typeface="MS Mincho" charset="-128"/>
                <a:cs typeface="MS Mincho" charset="-128"/>
              </a:rPr>
              <a:t>コーポレートアプリ！！</a:t>
            </a:r>
            <a:endParaRPr kumimoji="1" lang="en-US" altLang="ja-JP" sz="6000" b="1" u="sng" dirty="0">
              <a:solidFill>
                <a:srgbClr val="C00000"/>
              </a:solidFill>
              <a:latin typeface="MS Mincho" charset="-128"/>
              <a:ea typeface="MS Mincho" charset="-128"/>
              <a:cs typeface="MS Mincho" charset="-128"/>
            </a:endParaRPr>
          </a:p>
          <a:p>
            <a:pPr algn="ctr"/>
            <a:endParaRPr kumimoji="1" lang="ja-JP" altLang="en-US" sz="6000" dirty="0">
              <a:solidFill>
                <a:srgbClr val="FF0000"/>
              </a:solidFill>
              <a:latin typeface="HGPMinchoE" charset="-128"/>
              <a:ea typeface="HGPMinchoE" charset="-128"/>
              <a:cs typeface="HGPMinchoE" charset="-128"/>
            </a:endParaRPr>
          </a:p>
        </p:txBody>
      </p:sp>
      <p:sp>
        <p:nvSpPr>
          <p:cNvPr id="5" name="正方形/長方形 4">
            <a:extLst>
              <a:ext uri="{FF2B5EF4-FFF2-40B4-BE49-F238E27FC236}">
                <a16:creationId xmlns:a16="http://schemas.microsoft.com/office/drawing/2014/main" id="{13C24F56-B4F4-444B-B487-54EE83A0D79B}"/>
              </a:ext>
            </a:extLst>
          </p:cNvPr>
          <p:cNvSpPr/>
          <p:nvPr/>
        </p:nvSpPr>
        <p:spPr>
          <a:xfrm>
            <a:off x="106982" y="148510"/>
            <a:ext cx="1978427" cy="461665"/>
          </a:xfrm>
          <a:prstGeom prst="rect">
            <a:avLst/>
          </a:prstGeom>
        </p:spPr>
        <p:txBody>
          <a:bodyPr wrap="none">
            <a:spAutoFit/>
          </a:bodyPr>
          <a:lstStyle/>
          <a:p>
            <a:r>
              <a:rPr lang="ja-JP" altLang="en-US" sz="2400" dirty="0"/>
              <a:t>着目する理由</a:t>
            </a:r>
          </a:p>
        </p:txBody>
      </p:sp>
    </p:spTree>
    <p:extLst>
      <p:ext uri="{BB962C8B-B14F-4D97-AF65-F5344CB8AC3E}">
        <p14:creationId xmlns:p14="http://schemas.microsoft.com/office/powerpoint/2010/main" val="296060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73929" y="490026"/>
            <a:ext cx="6847142" cy="1325563"/>
          </a:xfrm>
        </p:spPr>
        <p:style>
          <a:lnRef idx="2">
            <a:schemeClr val="dk1"/>
          </a:lnRef>
          <a:fillRef idx="1">
            <a:schemeClr val="lt1"/>
          </a:fillRef>
          <a:effectRef idx="0">
            <a:schemeClr val="dk1"/>
          </a:effectRef>
          <a:fontRef idx="minor">
            <a:schemeClr val="dk1"/>
          </a:fontRef>
        </p:style>
        <p:txBody>
          <a:bodyPr>
            <a:normAutofit fontScale="90000"/>
          </a:bodyPr>
          <a:lstStyle/>
          <a:p>
            <a:pPr algn="ctr">
              <a:lnSpc>
                <a:spcPct val="100000"/>
              </a:lnSpc>
            </a:pPr>
            <a:r>
              <a:rPr kumimoji="1" lang="ja-JP" altLang="en-US" sz="3200" dirty="0">
                <a:latin typeface="HGSMinchoE" charset="-128"/>
                <a:ea typeface="HGSMinchoE" charset="-128"/>
                <a:cs typeface="HGSMinchoE" charset="-128"/>
              </a:rPr>
              <a:t>コーポレートアプリを含めたアプリの</a:t>
            </a:r>
            <a:br>
              <a:rPr kumimoji="1" lang="en-US" altLang="ja-JP" sz="3200" dirty="0">
                <a:latin typeface="HGSMinchoE" charset="-128"/>
                <a:ea typeface="HGSMinchoE" charset="-128"/>
                <a:cs typeface="HGSMinchoE" charset="-128"/>
              </a:rPr>
            </a:br>
            <a:r>
              <a:rPr kumimoji="1" lang="ja-JP" altLang="en-US" sz="3200" dirty="0">
                <a:latin typeface="HGSMinchoE" charset="-128"/>
                <a:ea typeface="HGSMinchoE" charset="-128"/>
                <a:cs typeface="HGSMinchoE" charset="-128"/>
              </a:rPr>
              <a:t>ダウンロードが増えている</a:t>
            </a:r>
          </a:p>
        </p:txBody>
      </p:sp>
      <p:pic>
        <p:nvPicPr>
          <p:cNvPr id="11" name="コンテンツ プレースホルダー 6"/>
          <p:cNvPicPr>
            <a:picLocks noGrp="1" noChangeAspect="1"/>
          </p:cNvPicPr>
          <p:nvPr>
            <p:ph sz="half" idx="1"/>
          </p:nvPr>
        </p:nvPicPr>
        <p:blipFill>
          <a:blip r:embed="rId3">
            <a:extLst>
              <a:ext uri="{28A0092B-C50C-407E-A947-70E740481C1C}">
                <a14:useLocalDpi xmlns:a14="http://schemas.microsoft.com/office/drawing/2010/main"/>
              </a:ext>
            </a:extLst>
          </a:blip>
          <a:stretch>
            <a:fillRect/>
          </a:stretch>
        </p:blipFill>
        <p:spPr>
          <a:xfrm>
            <a:off x="6434152" y="1900449"/>
            <a:ext cx="4763068" cy="4219212"/>
          </a:xfrm>
        </p:spPr>
      </p:pic>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9</a:t>
            </a:fld>
            <a:endParaRPr kumimoji="1" lang="ja-JP" altLang="en-US" dirty="0"/>
          </a:p>
        </p:txBody>
      </p:sp>
      <p:sp>
        <p:nvSpPr>
          <p:cNvPr id="12" name="コンテンツ プレースホルダー 11"/>
          <p:cNvSpPr>
            <a:spLocks noGrp="1"/>
          </p:cNvSpPr>
          <p:nvPr>
            <p:ph sz="half" idx="2"/>
          </p:nvPr>
        </p:nvSpPr>
        <p:spPr>
          <a:xfrm>
            <a:off x="828011" y="1900449"/>
            <a:ext cx="5417127" cy="4895284"/>
          </a:xfrm>
        </p:spPr>
        <p:txBody>
          <a:bodyPr>
            <a:normAutofit/>
          </a:bodyPr>
          <a:lstStyle/>
          <a:p>
            <a:pPr marL="0" indent="0">
              <a:lnSpc>
                <a:spcPct val="100000"/>
              </a:lnSpc>
              <a:buNone/>
            </a:pPr>
            <a:endParaRPr kumimoji="1" lang="en-US" altLang="ja-JP" sz="2400" spc="-150" dirty="0">
              <a:latin typeface="MS Mincho" charset="-128"/>
              <a:ea typeface="MS Mincho" charset="-128"/>
              <a:cs typeface="MS Mincho" charset="-128"/>
            </a:endParaRPr>
          </a:p>
          <a:p>
            <a:pPr marL="0" indent="0">
              <a:lnSpc>
                <a:spcPct val="100000"/>
              </a:lnSpc>
              <a:buNone/>
            </a:pPr>
            <a:r>
              <a:rPr kumimoji="1" lang="en-US" altLang="ja-JP" sz="2400" spc="-150" dirty="0">
                <a:latin typeface="MS Mincho" charset="-128"/>
                <a:ea typeface="MS Mincho" charset="-128"/>
                <a:cs typeface="MS Mincho" charset="-128"/>
              </a:rPr>
              <a:t>2012</a:t>
            </a:r>
            <a:r>
              <a:rPr kumimoji="1" lang="ja-JP" altLang="en-US" sz="2400" spc="-150" dirty="0">
                <a:latin typeface="MS Mincho" charset="-128"/>
                <a:ea typeface="MS Mincho" charset="-128"/>
                <a:cs typeface="MS Mincho" charset="-128"/>
              </a:rPr>
              <a:t>年に比べ、</a:t>
            </a:r>
            <a:r>
              <a:rPr kumimoji="1" lang="en-US" altLang="ja-JP" sz="2400" spc="-150" dirty="0">
                <a:latin typeface="MS Mincho" charset="-128"/>
                <a:ea typeface="MS Mincho" charset="-128"/>
                <a:cs typeface="MS Mincho" charset="-128"/>
              </a:rPr>
              <a:t>2017</a:t>
            </a:r>
            <a:r>
              <a:rPr lang="ja-JP" altLang="en-US" sz="2400" spc="-150" dirty="0">
                <a:latin typeface="MS Mincho" charset="-128"/>
                <a:ea typeface="MS Mincho" charset="-128"/>
                <a:cs typeface="MS Mincho" charset="-128"/>
              </a:rPr>
              <a:t>年は</a:t>
            </a:r>
            <a:endParaRPr lang="en-US" altLang="ja-JP" sz="1200" spc="-150" dirty="0">
              <a:latin typeface="MS Mincho" charset="-128"/>
              <a:ea typeface="MS Mincho" charset="-128"/>
              <a:cs typeface="MS Mincho" charset="-128"/>
            </a:endParaRPr>
          </a:p>
          <a:p>
            <a:pPr marL="0" indent="0">
              <a:lnSpc>
                <a:spcPct val="100000"/>
              </a:lnSpc>
              <a:buNone/>
            </a:pPr>
            <a:r>
              <a:rPr lang="ja-JP" altLang="en-US" sz="2400" spc="-150" dirty="0">
                <a:latin typeface="MS Mincho" charset="-128"/>
                <a:ea typeface="MS Mincho" charset="-128"/>
                <a:cs typeface="MS Mincho" charset="-128"/>
              </a:rPr>
              <a:t>アプリのダウンロード数が</a:t>
            </a:r>
            <a:endParaRPr lang="en-US" altLang="ja-JP" sz="2400" spc="-150" dirty="0">
              <a:latin typeface="MS Mincho" charset="-128"/>
              <a:ea typeface="MS Mincho" charset="-128"/>
              <a:cs typeface="MS Mincho" charset="-128"/>
            </a:endParaRPr>
          </a:p>
          <a:p>
            <a:pPr marL="0" indent="0">
              <a:lnSpc>
                <a:spcPct val="100000"/>
              </a:lnSpc>
              <a:buNone/>
            </a:pPr>
            <a:r>
              <a:rPr lang="en-US" altLang="ja-JP" sz="2400" spc="-150" dirty="0">
                <a:latin typeface="MS Mincho" charset="-128"/>
                <a:ea typeface="MS Mincho" charset="-128"/>
                <a:cs typeface="MS Mincho" charset="-128"/>
              </a:rPr>
              <a:t>                </a:t>
            </a:r>
            <a:r>
              <a:rPr lang="ja-JP" altLang="en-US" sz="2400" spc="-150" dirty="0">
                <a:latin typeface="MS Mincho" charset="-128"/>
                <a:ea typeface="MS Mincho" charset="-128"/>
                <a:cs typeface="MS Mincho" charset="-128"/>
              </a:rPr>
              <a:t>約</a:t>
            </a:r>
            <a:r>
              <a:rPr lang="ja-JP" altLang="en-US" sz="4000" b="1" spc="-150" dirty="0">
                <a:latin typeface="MS Mincho" charset="-128"/>
                <a:ea typeface="MS Mincho" charset="-128"/>
                <a:cs typeface="MS Mincho" charset="-128"/>
              </a:rPr>
              <a:t>４倍</a:t>
            </a:r>
            <a:r>
              <a:rPr lang="ja-JP" altLang="en-US" sz="2000" spc="-150" dirty="0">
                <a:latin typeface="MS Mincho" charset="-128"/>
                <a:ea typeface="MS Mincho" charset="-128"/>
                <a:cs typeface="MS Mincho" charset="-128"/>
              </a:rPr>
              <a:t>増えている</a:t>
            </a:r>
            <a:r>
              <a:rPr lang="en-US" altLang="ja-JP" sz="2000" spc="-150" dirty="0">
                <a:latin typeface="MS Mincho" charset="-128"/>
                <a:ea typeface="MS Mincho" charset="-128"/>
                <a:cs typeface="MS Mincho" charset="-128"/>
              </a:rPr>
              <a:t>!!</a:t>
            </a:r>
            <a:endParaRPr lang="en-US" altLang="ja-JP" sz="2400" dirty="0">
              <a:latin typeface="MS PMincho" charset="-128"/>
              <a:ea typeface="MS PMincho" charset="-128"/>
              <a:cs typeface="MS PMincho" charset="-128"/>
            </a:endParaRPr>
          </a:p>
          <a:p>
            <a:pPr marL="0" indent="0">
              <a:lnSpc>
                <a:spcPct val="150000"/>
              </a:lnSpc>
              <a:buNone/>
            </a:pPr>
            <a:r>
              <a:rPr lang="ja-JP" altLang="en-US" sz="2400" dirty="0">
                <a:latin typeface="MS PMincho" charset="-128"/>
                <a:ea typeface="MS PMincho" charset="-128"/>
                <a:cs typeface="MS PMincho" charset="-128"/>
              </a:rPr>
              <a:t>米</a:t>
            </a:r>
            <a:r>
              <a:rPr lang="en-US" altLang="ja-JP" sz="2400" dirty="0">
                <a:latin typeface="MS PMincho" charset="-128"/>
                <a:ea typeface="MS PMincho" charset="-128"/>
                <a:cs typeface="MS PMincho" charset="-128"/>
              </a:rPr>
              <a:t>Apple</a:t>
            </a:r>
            <a:r>
              <a:rPr lang="ja-JP" altLang="en-US" sz="2400" dirty="0">
                <a:latin typeface="MS PMincho" charset="-128"/>
                <a:ea typeface="MS PMincho" charset="-128"/>
                <a:cs typeface="MS PMincho" charset="-128"/>
              </a:rPr>
              <a:t>の</a:t>
            </a:r>
            <a:r>
              <a:rPr lang="en-US" altLang="ja-JP" sz="2400" dirty="0">
                <a:latin typeface="MS PMincho" charset="-128"/>
                <a:ea typeface="MS PMincho" charset="-128"/>
                <a:cs typeface="MS PMincho" charset="-128"/>
              </a:rPr>
              <a:t>iPhone</a:t>
            </a:r>
            <a:r>
              <a:rPr lang="ja-JP" altLang="en-US" sz="2400" dirty="0">
                <a:latin typeface="MS PMincho" charset="-128"/>
                <a:ea typeface="MS PMincho" charset="-128"/>
                <a:cs typeface="MS PMincho" charset="-128"/>
              </a:rPr>
              <a:t>登場を機に、アプリを</a:t>
            </a:r>
            <a:endParaRPr lang="en-US" altLang="ja-JP" sz="2400" dirty="0">
              <a:latin typeface="MS PMincho" charset="-128"/>
              <a:ea typeface="MS PMincho" charset="-128"/>
              <a:cs typeface="MS PMincho" charset="-128"/>
            </a:endParaRPr>
          </a:p>
          <a:p>
            <a:pPr marL="0" indent="0">
              <a:lnSpc>
                <a:spcPct val="150000"/>
              </a:lnSpc>
              <a:buNone/>
            </a:pPr>
            <a:r>
              <a:rPr lang="ja-JP" altLang="en-US" sz="2400" dirty="0">
                <a:latin typeface="MS PMincho" charset="-128"/>
                <a:ea typeface="MS PMincho" charset="-128"/>
                <a:cs typeface="MS PMincho" charset="-128"/>
              </a:rPr>
              <a:t>端末にダウンロードして利用するモデルが世界中で広く浸透している。</a:t>
            </a:r>
            <a:endParaRPr kumimoji="1" lang="ja-JP" altLang="en-US" sz="2400" spc="-150" dirty="0">
              <a:latin typeface="MS PMincho" charset="-128"/>
              <a:ea typeface="MS PMincho" charset="-128"/>
              <a:cs typeface="MS PMincho" charset="-128"/>
            </a:endParaRPr>
          </a:p>
        </p:txBody>
      </p:sp>
      <p:sp>
        <p:nvSpPr>
          <p:cNvPr id="8" name="テキスト ボックス 7"/>
          <p:cNvSpPr txBox="1"/>
          <p:nvPr/>
        </p:nvSpPr>
        <p:spPr>
          <a:xfrm>
            <a:off x="5615855" y="6121279"/>
            <a:ext cx="6399663" cy="646331"/>
          </a:xfrm>
          <a:prstGeom prst="rect">
            <a:avLst/>
          </a:prstGeom>
          <a:noFill/>
        </p:spPr>
        <p:txBody>
          <a:bodyPr wrap="square" rtlCol="0">
            <a:spAutoFit/>
          </a:bodyPr>
          <a:lstStyle/>
          <a:p>
            <a:r>
              <a:rPr lang="ja-JP" altLang="en-US" sz="1200" dirty="0"/>
              <a:t>総務省</a:t>
            </a:r>
            <a:r>
              <a:rPr lang="en-US" altLang="ja-JP" sz="1200" dirty="0"/>
              <a:t>H27</a:t>
            </a:r>
            <a:r>
              <a:rPr lang="ja-JP" altLang="en-US" sz="1200" dirty="0"/>
              <a:t>年度情報通信白書</a:t>
            </a:r>
            <a:r>
              <a:rPr lang="en-US" altLang="ja-JP" sz="1200" dirty="0"/>
              <a:t>http://www.soumu.go.jp/johotsusintokei/whitepaper/ja/h27/html/nc252310.html</a:t>
            </a:r>
          </a:p>
          <a:p>
            <a:endParaRPr kumimoji="1" lang="ja-JP" altLang="en-US" sz="1200" dirty="0"/>
          </a:p>
        </p:txBody>
      </p:sp>
      <p:sp>
        <p:nvSpPr>
          <p:cNvPr id="4" name="正方形/長方形 3"/>
          <p:cNvSpPr/>
          <p:nvPr/>
        </p:nvSpPr>
        <p:spPr>
          <a:xfrm>
            <a:off x="168370" y="232331"/>
            <a:ext cx="3368205" cy="461665"/>
          </a:xfrm>
          <a:prstGeom prst="rect">
            <a:avLst/>
          </a:prstGeom>
        </p:spPr>
        <p:txBody>
          <a:bodyPr wrap="square">
            <a:spAutoFit/>
          </a:bodyPr>
          <a:lstStyle/>
          <a:p>
            <a:r>
              <a:rPr lang="ja-JP" altLang="en-US" sz="2400" dirty="0">
                <a:latin typeface="HGPMinchoE" charset="-128"/>
                <a:ea typeface="HGPMinchoE" charset="-128"/>
                <a:cs typeface="HGPMinchoE" charset="-128"/>
              </a:rPr>
              <a:t>現状分析</a:t>
            </a:r>
            <a:endParaRPr lang="en-US" altLang="ja-JP" sz="2400" dirty="0">
              <a:latin typeface="HGPMinchoE" charset="-128"/>
              <a:ea typeface="HGPMinchoE" charset="-128"/>
              <a:cs typeface="HGPMinchoE" charset="-128"/>
            </a:endParaRPr>
          </a:p>
        </p:txBody>
      </p:sp>
    </p:spTree>
    <p:extLst>
      <p:ext uri="{BB962C8B-B14F-4D97-AF65-F5344CB8AC3E}">
        <p14:creationId xmlns:p14="http://schemas.microsoft.com/office/powerpoint/2010/main" val="2032125517"/>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a:solidFill>
              <a:srgbClr val="8DC8DA"/>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12560</TotalTime>
  <Words>2850</Words>
  <Application>Microsoft Office PowerPoint</Application>
  <PresentationFormat>ワイド画面</PresentationFormat>
  <Paragraphs>630</Paragraphs>
  <Slides>51</Slides>
  <Notes>14</Notes>
  <HiddenSlides>0</HiddenSlides>
  <MMClips>0</MMClips>
  <ScaleCrop>false</ScaleCrop>
  <HeadingPairs>
    <vt:vector size="6" baseType="variant">
      <vt:variant>
        <vt:lpstr>使用されているフォント</vt:lpstr>
      </vt:variant>
      <vt:variant>
        <vt:i4>17</vt:i4>
      </vt:variant>
      <vt:variant>
        <vt:lpstr>テーマ</vt:lpstr>
      </vt:variant>
      <vt:variant>
        <vt:i4>1</vt:i4>
      </vt:variant>
      <vt:variant>
        <vt:lpstr>スライド タイトル</vt:lpstr>
      </vt:variant>
      <vt:variant>
        <vt:i4>51</vt:i4>
      </vt:variant>
    </vt:vector>
  </HeadingPairs>
  <TitlesOfParts>
    <vt:vector size="69" baseType="lpstr">
      <vt:lpstr>HGPｺﾞｼｯｸE</vt:lpstr>
      <vt:lpstr>HGPSoeiKakugothicUB</vt:lpstr>
      <vt:lpstr>HGP明朝B</vt:lpstr>
      <vt:lpstr>HGPMinchoE</vt:lpstr>
      <vt:lpstr>HGS明朝B</vt:lpstr>
      <vt:lpstr>HGSMinchoE</vt:lpstr>
      <vt:lpstr>HGMinchoE</vt:lpstr>
      <vt:lpstr>ＭＳ Ｐゴシック</vt:lpstr>
      <vt:lpstr>MS PMincho</vt:lpstr>
      <vt:lpstr>MS Mincho</vt:lpstr>
      <vt:lpstr>新細明體</vt:lpstr>
      <vt:lpstr>Tsukushi B Round Gothic</vt:lpstr>
      <vt:lpstr>Arial</vt:lpstr>
      <vt:lpstr>Arial Rounded MT Bold</vt:lpstr>
      <vt:lpstr>Calibri</vt:lpstr>
      <vt:lpstr>Calibri Light</vt:lpstr>
      <vt:lpstr>Mangal</vt:lpstr>
      <vt:lpstr>Office Theme</vt:lpstr>
      <vt:lpstr>コーポレートアプリは、 　　　　　　　</vt:lpstr>
      <vt:lpstr>PowerPoint プレゼンテーション</vt:lpstr>
      <vt:lpstr>コーポレートアプリを出している主な企業</vt:lpstr>
      <vt:lpstr>コーポレートアプリとは</vt:lpstr>
      <vt:lpstr>PowerPoint プレゼンテーション</vt:lpstr>
      <vt:lpstr>PowerPoint プレゼンテーション</vt:lpstr>
      <vt:lpstr>PowerPoint プレゼンテーション</vt:lpstr>
      <vt:lpstr>PowerPoint プレゼンテーション</vt:lpstr>
      <vt:lpstr>コーポレートアプリを含めたアプリの ダウンロードが増えている</vt:lpstr>
      <vt:lpstr>コーポレートアプリのインストール数</vt:lpstr>
      <vt:lpstr>成功事例　　Right-on</vt:lpstr>
      <vt:lpstr>PowerPoint プレゼンテーション</vt:lpstr>
      <vt:lpstr>コーポレートアプリの主な特徴</vt:lpstr>
      <vt:lpstr>PowerPoint プレゼンテーション</vt:lpstr>
      <vt:lpstr>PowerPoint プレゼンテーション</vt:lpstr>
      <vt:lpstr>なぜクーポンに注目したか？？</vt:lpstr>
      <vt:lpstr>PowerPoint プレゼンテーション</vt:lpstr>
      <vt:lpstr>クーポンの事例②　　スターバックス</vt:lpstr>
      <vt:lpstr>PowerPoint プレゼンテーション</vt:lpstr>
      <vt:lpstr>PowerPoint プレゼンテーション</vt:lpstr>
      <vt:lpstr>批判事例①　 　ガスト</vt:lpstr>
      <vt:lpstr>PowerPoint プレゼンテーション</vt:lpstr>
      <vt:lpstr>ガストが批判された理由</vt:lpstr>
      <vt:lpstr>安易に価格を下げると？？</vt:lpstr>
      <vt:lpstr>クーポン配布によるマイナス効果の３パターン</vt:lpstr>
      <vt:lpstr>PowerPoint プレゼンテーション</vt:lpstr>
      <vt:lpstr>コーポレートアプリでクーポンは 頻繁に配信しないほうがいいのでは!?</vt:lpstr>
      <vt:lpstr>PowerPoint プレゼンテーション</vt:lpstr>
      <vt:lpstr>PowerPoint プレゼンテーション</vt:lpstr>
      <vt:lpstr>PowerPoint プレゼンテーション</vt:lpstr>
      <vt:lpstr>内的参照価格の概念</vt:lpstr>
      <vt:lpstr>PowerPoint プレゼンテーション</vt:lpstr>
      <vt:lpstr>PowerPoint プレゼンテーション</vt:lpstr>
      <vt:lpstr>PowerPoint プレゼンテーション</vt:lpstr>
      <vt:lpstr>〜紙媒体とアプリのクーポンの内的参照価格の比較〜</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親近感をもたせるには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日常生活に溶け込ませる必要性</vt:lpstr>
      <vt:lpstr>参考文献・URL</vt:lpstr>
      <vt:lpstr>ご清聴ありがとうございました！！</vt:lpstr>
    </vt:vector>
  </TitlesOfParts>
  <Manager/>
  <Company>拓殖大学</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コーポレートアプリ</dc:title>
  <dc:subject/>
  <dc:creator>Administrator</dc:creator>
  <cp:keywords/>
  <dc:description/>
  <cp:lastModifiedBy>齊藤浩佑</cp:lastModifiedBy>
  <cp:revision>910</cp:revision>
  <cp:lastPrinted>2017-12-12T03:23:02Z</cp:lastPrinted>
  <dcterms:created xsi:type="dcterms:W3CDTF">2017-08-24T03:43:41Z</dcterms:created>
  <dcterms:modified xsi:type="dcterms:W3CDTF">2017-12-13T03:26:12Z</dcterms:modified>
  <cp:category/>
</cp:coreProperties>
</file>